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45"/>
  </p:notesMasterIdLst>
  <p:handoutMasterIdLst>
    <p:handoutMasterId r:id="rId46"/>
  </p:handoutMasterIdLst>
  <p:sldIdLst>
    <p:sldId id="256" r:id="rId5"/>
    <p:sldId id="314" r:id="rId6"/>
    <p:sldId id="319" r:id="rId7"/>
    <p:sldId id="313" r:id="rId8"/>
    <p:sldId id="330" r:id="rId9"/>
    <p:sldId id="316" r:id="rId10"/>
    <p:sldId id="317" r:id="rId11"/>
    <p:sldId id="321" r:id="rId12"/>
    <p:sldId id="322" r:id="rId13"/>
    <p:sldId id="323" r:id="rId14"/>
    <p:sldId id="324" r:id="rId15"/>
    <p:sldId id="331" r:id="rId16"/>
    <p:sldId id="332" r:id="rId17"/>
    <p:sldId id="333" r:id="rId18"/>
    <p:sldId id="334" r:id="rId19"/>
    <p:sldId id="335" r:id="rId20"/>
    <p:sldId id="336" r:id="rId21"/>
    <p:sldId id="337" r:id="rId22"/>
    <p:sldId id="338" r:id="rId23"/>
    <p:sldId id="339" r:id="rId24"/>
    <p:sldId id="325" r:id="rId25"/>
    <p:sldId id="340" r:id="rId26"/>
    <p:sldId id="327" r:id="rId27"/>
    <p:sldId id="341" r:id="rId28"/>
    <p:sldId id="328" r:id="rId29"/>
    <p:sldId id="349" r:id="rId30"/>
    <p:sldId id="329" r:id="rId31"/>
    <p:sldId id="350" r:id="rId32"/>
    <p:sldId id="351" r:id="rId33"/>
    <p:sldId id="352" r:id="rId34"/>
    <p:sldId id="353" r:id="rId35"/>
    <p:sldId id="354" r:id="rId36"/>
    <p:sldId id="355" r:id="rId37"/>
    <p:sldId id="356" r:id="rId38"/>
    <p:sldId id="357" r:id="rId39"/>
    <p:sldId id="358" r:id="rId40"/>
    <p:sldId id="359" r:id="rId41"/>
    <p:sldId id="360" r:id="rId42"/>
    <p:sldId id="361" r:id="rId43"/>
    <p:sldId id="320"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13" autoAdjust="0"/>
    <p:restoredTop sz="95660" autoAdjust="0"/>
  </p:normalViewPr>
  <p:slideViewPr>
    <p:cSldViewPr snapToGrid="0">
      <p:cViewPr varScale="1">
        <p:scale>
          <a:sx n="106" d="100"/>
          <a:sy n="106" d="100"/>
        </p:scale>
        <p:origin x="1158" y="96"/>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5/19/2024</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5/19/2024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a:t>
            </a:fld>
            <a:endParaRPr lang="en-US" dirty="0"/>
          </a:p>
        </p:txBody>
      </p:sp>
    </p:spTree>
    <p:extLst>
      <p:ext uri="{BB962C8B-B14F-4D97-AF65-F5344CB8AC3E}">
        <p14:creationId xmlns:p14="http://schemas.microsoft.com/office/powerpoint/2010/main" val="4133141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2</a:t>
            </a:fld>
            <a:endParaRPr lang="en-US" dirty="0"/>
          </a:p>
        </p:txBody>
      </p:sp>
    </p:spTree>
    <p:extLst>
      <p:ext uri="{BB962C8B-B14F-4D97-AF65-F5344CB8AC3E}">
        <p14:creationId xmlns:p14="http://schemas.microsoft.com/office/powerpoint/2010/main" val="23336947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4</a:t>
            </a:fld>
            <a:endParaRPr lang="en-US" dirty="0"/>
          </a:p>
        </p:txBody>
      </p:sp>
    </p:spTree>
    <p:extLst>
      <p:ext uri="{BB962C8B-B14F-4D97-AF65-F5344CB8AC3E}">
        <p14:creationId xmlns:p14="http://schemas.microsoft.com/office/powerpoint/2010/main" val="3899098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7D905AD-2C09-A80F-FBF0-4F45A7A148CC}"/>
              </a:ext>
            </a:extLst>
          </p:cNvPr>
          <p:cNvSpPr>
            <a:spLocks noGrp="1"/>
          </p:cNvSpPr>
          <p:nvPr>
            <p:ph type="title" hasCustomPrompt="1"/>
          </p:nvPr>
        </p:nvSpPr>
        <p:spPr>
          <a:xfrm>
            <a:off x="568163" y="400049"/>
            <a:ext cx="8647721" cy="1185045"/>
          </a:xfrm>
        </p:spPr>
        <p:txBody>
          <a:bodyPr lIns="0">
            <a:normAutofit/>
          </a:bodyPr>
          <a:lstStyle>
            <a:lvl1pPr>
              <a:defRPr sz="3600"/>
            </a:lvl1pPr>
          </a:lstStyle>
          <a:p>
            <a:r>
              <a:rPr lang="en-US" dirty="0"/>
              <a:t>Click to add title</a:t>
            </a:r>
          </a:p>
        </p:txBody>
      </p:sp>
      <p:sp>
        <p:nvSpPr>
          <p:cNvPr id="10" name="Content Placeholder 2">
            <a:extLst>
              <a:ext uri="{FF2B5EF4-FFF2-40B4-BE49-F238E27FC236}">
                <a16:creationId xmlns:a16="http://schemas.microsoft.com/office/drawing/2014/main" id="{76F87AC4-493F-1EB8-D127-C21530FA824E}"/>
              </a:ext>
            </a:extLst>
          </p:cNvPr>
          <p:cNvSpPr>
            <a:spLocks noGrp="1"/>
          </p:cNvSpPr>
          <p:nvPr>
            <p:ph idx="10" hasCustomPrompt="1"/>
          </p:nvPr>
        </p:nvSpPr>
        <p:spPr>
          <a:xfrm>
            <a:off x="568163" y="1997132"/>
            <a:ext cx="8652793" cy="4232218"/>
          </a:xfrm>
        </p:spPr>
        <p:txBody>
          <a:bodyPr lIns="0">
            <a:normAutofit/>
          </a:bodyPr>
          <a:lstStyle>
            <a:lvl1pPr marL="285750" indent="-285750">
              <a:lnSpc>
                <a:spcPct val="130000"/>
              </a:lnSpc>
              <a:buFont typeface="Arial" panose="020B0604020202020204" pitchFamily="34" charset="0"/>
              <a:buChar char="•"/>
              <a:defRPr sz="1800"/>
            </a:lvl1pPr>
            <a:lvl2pPr marL="645750" indent="-285750">
              <a:lnSpc>
                <a:spcPct val="130000"/>
              </a:lnSpc>
              <a:buFont typeface="Arial" panose="020B0604020202020204" pitchFamily="34" charset="0"/>
              <a:buChar char="•"/>
              <a:defRPr sz="1800"/>
            </a:lvl2pPr>
            <a:lvl3pPr marL="1005750" indent="-285750">
              <a:lnSpc>
                <a:spcPct val="130000"/>
              </a:lnSpc>
              <a:buFont typeface="Arial" panose="020B0604020202020204" pitchFamily="34" charset="0"/>
              <a:buChar char="•"/>
              <a:defRPr sz="1800"/>
            </a:lvl3pPr>
            <a:lvl4pPr marL="1365750" indent="-285750">
              <a:lnSpc>
                <a:spcPct val="130000"/>
              </a:lnSpc>
              <a:buFont typeface="Arial" panose="020B0604020202020204" pitchFamily="34" charset="0"/>
              <a:buChar char="•"/>
              <a:defRPr sz="1800"/>
            </a:lvl4pPr>
            <a:lvl5pPr marL="1725750" indent="-285750">
              <a:lnSpc>
                <a:spcPct val="130000"/>
              </a:lnSpc>
              <a:buFont typeface="Arial" panose="020B0604020202020204" pitchFamily="34" charset="0"/>
              <a:buChar char="•"/>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CBBE6897-C551-2BCB-F552-C4B761D2C77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0" name="Group 49">
              <a:extLst>
                <a:ext uri="{FF2B5EF4-FFF2-40B4-BE49-F238E27FC236}">
                  <a16:creationId xmlns:a16="http://schemas.microsoft.com/office/drawing/2014/main" id="{C8215B7C-A98D-6F6C-9039-6F2AAEEFDDD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84D4E7B-7775-1603-2C3F-5C265357728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6F97B093-B348-8A25-789A-743A43E9038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732DEA9-6233-9CDE-64C6-744FC6CD6E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9274C521-E533-D3E5-CE64-E3A3AEC0FE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2C69CF99-91AA-9E24-24AE-5A89748B46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A35D6C12-B227-D277-0499-FA2765DB20A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01FCD87F-4621-47F3-CC5C-A1A8F67332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7C3364-8305-C08F-4132-18DA2D39BF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18093390-6F0E-5ED5-5DAF-40FF11548946}"/>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2" name="Group 51">
                <a:extLst>
                  <a:ext uri="{FF2B5EF4-FFF2-40B4-BE49-F238E27FC236}">
                    <a16:creationId xmlns:a16="http://schemas.microsoft.com/office/drawing/2014/main" id="{CEAA9FA7-0165-F161-72DC-F2E001FCF3A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9F185D91-004D-5474-3DD0-9153A2AEA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D995CD54-9374-D2B3-957D-6925B750A6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EDCD4830-6A47-A59E-6569-B352E6D6617F}"/>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89" name="Straight Connector 88">
            <a:extLst>
              <a:ext uri="{FF2B5EF4-FFF2-40B4-BE49-F238E27FC236}">
                <a16:creationId xmlns:a16="http://schemas.microsoft.com/office/drawing/2014/main" id="{000E8D63-E827-790A-519A-B36BFBDEB4B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3"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A908D1ED-4589-9577-8D42-858F2E0054C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34" name="Group 133">
              <a:extLst>
                <a:ext uri="{FF2B5EF4-FFF2-40B4-BE49-F238E27FC236}">
                  <a16:creationId xmlns:a16="http://schemas.microsoft.com/office/drawing/2014/main" id="{2657C24A-988F-290D-0D82-858C3E574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0" name="Group 139">
                <a:extLst>
                  <a:ext uri="{FF2B5EF4-FFF2-40B4-BE49-F238E27FC236}">
                    <a16:creationId xmlns:a16="http://schemas.microsoft.com/office/drawing/2014/main" id="{3AB3F4C6-5635-3075-CCEA-4675932DD4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4" name="Straight Connector 143">
                  <a:extLst>
                    <a:ext uri="{FF2B5EF4-FFF2-40B4-BE49-F238E27FC236}">
                      <a16:creationId xmlns:a16="http://schemas.microsoft.com/office/drawing/2014/main" id="{02F5D12D-62A1-0F12-12B0-572BA5657EF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47EADA3-585F-FC49-7481-AF5B4DA0939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6" name="Rectangle 30">
                  <a:extLst>
                    <a:ext uri="{FF2B5EF4-FFF2-40B4-BE49-F238E27FC236}">
                      <a16:creationId xmlns:a16="http://schemas.microsoft.com/office/drawing/2014/main" id="{DFB52899-BBD4-527C-5990-88BF84565D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30">
                  <a:extLst>
                    <a:ext uri="{FF2B5EF4-FFF2-40B4-BE49-F238E27FC236}">
                      <a16:creationId xmlns:a16="http://schemas.microsoft.com/office/drawing/2014/main" id="{653A3527-A6E3-89A6-71ED-9A7D8EBA4C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1" name="Group 140">
                <a:extLst>
                  <a:ext uri="{FF2B5EF4-FFF2-40B4-BE49-F238E27FC236}">
                    <a16:creationId xmlns:a16="http://schemas.microsoft.com/office/drawing/2014/main" id="{CD03B7A9-CD70-40B9-650E-43C78D4F16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2" name="Freeform: Shape 141">
                  <a:extLst>
                    <a:ext uri="{FF2B5EF4-FFF2-40B4-BE49-F238E27FC236}">
                      <a16:creationId xmlns:a16="http://schemas.microsoft.com/office/drawing/2014/main" id="{451CBB11-40F3-F130-BA91-6311C58CB1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3" name="Freeform: Shape 142">
                  <a:extLst>
                    <a:ext uri="{FF2B5EF4-FFF2-40B4-BE49-F238E27FC236}">
                      <a16:creationId xmlns:a16="http://schemas.microsoft.com/office/drawing/2014/main" id="{2CCB9535-280C-59F1-2408-AFAD8D1BE2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5" name="Group 134">
              <a:extLst>
                <a:ext uri="{FF2B5EF4-FFF2-40B4-BE49-F238E27FC236}">
                  <a16:creationId xmlns:a16="http://schemas.microsoft.com/office/drawing/2014/main" id="{44493786-0B0A-24D5-26A9-8E820E6AB8F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36" name="Group 135">
                <a:extLst>
                  <a:ext uri="{FF2B5EF4-FFF2-40B4-BE49-F238E27FC236}">
                    <a16:creationId xmlns:a16="http://schemas.microsoft.com/office/drawing/2014/main" id="{F66FA07F-4726-2875-B812-6BCC5ABCC2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8" name="Freeform 68">
                  <a:extLst>
                    <a:ext uri="{FF2B5EF4-FFF2-40B4-BE49-F238E27FC236}">
                      <a16:creationId xmlns:a16="http://schemas.microsoft.com/office/drawing/2014/main" id="{A3457F2F-D92C-2F19-7ECB-5110F6A2BB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Freeform 69">
                  <a:extLst>
                    <a:ext uri="{FF2B5EF4-FFF2-40B4-BE49-F238E27FC236}">
                      <a16:creationId xmlns:a16="http://schemas.microsoft.com/office/drawing/2014/main" id="{6ABA0333-6EC3-6BEF-E476-C0072364AA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7" name="Line 70">
                <a:extLst>
                  <a:ext uri="{FF2B5EF4-FFF2-40B4-BE49-F238E27FC236}">
                    <a16:creationId xmlns:a16="http://schemas.microsoft.com/office/drawing/2014/main" id="{D9E689F1-3CC0-2CE6-27B1-34AA1949B9CB}"/>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6" name="Date Placeholder 3">
            <a:extLst>
              <a:ext uri="{FF2B5EF4-FFF2-40B4-BE49-F238E27FC236}">
                <a16:creationId xmlns:a16="http://schemas.microsoft.com/office/drawing/2014/main" id="{6811096D-7051-CD8E-3C9B-63077216B6FE}"/>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83375748-D6D7-A497-C19F-581BC0934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31AC1AD6-D101-6CA6-45FC-DC48C0F32DC9}"/>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784456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5/19/2024</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9" r:id="rId12"/>
    <p:sldLayoutId id="2147483672" r:id="rId13"/>
  </p:sldLayoutIdLs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2.xml"/><Relationship Id="rId4" Type="http://schemas.openxmlformats.org/officeDocument/2006/relationships/image" Target="../media/image38.png"/></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2.xml"/><Relationship Id="rId4" Type="http://schemas.openxmlformats.org/officeDocument/2006/relationships/image" Target="../media/image41.png"/></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72" name="Straight Connector 171">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74" name="Group 173">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75" name="Group 174">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77"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8"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76"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80" name="Rectangle 179">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798357" y="1719172"/>
            <a:ext cx="4251956" cy="2241731"/>
          </a:xfrm>
        </p:spPr>
        <p:txBody>
          <a:bodyPr vert="horz" lIns="91440" tIns="45720" rIns="91440" bIns="45720" rtlCol="0" anchor="b" anchorCtr="0">
            <a:normAutofit fontScale="90000"/>
          </a:bodyPr>
          <a:lstStyle/>
          <a:p>
            <a:pPr>
              <a:lnSpc>
                <a:spcPct val="90000"/>
              </a:lnSpc>
            </a:pPr>
            <a:r>
              <a:rPr lang="en-US" dirty="0"/>
              <a:t>Walmart Sales</a:t>
            </a:r>
            <a:br>
              <a:rPr lang="en-US" dirty="0"/>
            </a:br>
            <a:r>
              <a:rPr lang="en-US" dirty="0"/>
              <a:t>Project</a:t>
            </a:r>
            <a:br>
              <a:rPr lang="en-US" sz="3000" dirty="0"/>
            </a:br>
            <a:br>
              <a:rPr lang="en-US" sz="3000" dirty="0"/>
            </a:br>
            <a:br>
              <a:rPr lang="en-US" sz="3000" dirty="0"/>
            </a:br>
            <a:endParaRPr lang="en-US" sz="3000" dirty="0"/>
          </a:p>
        </p:txBody>
      </p:sp>
      <p:grpSp>
        <p:nvGrpSpPr>
          <p:cNvPr id="182" name="Group 181">
            <a:extLst>
              <a:ext uri="{FF2B5EF4-FFF2-40B4-BE49-F238E27FC236}">
                <a16:creationId xmlns:a16="http://schemas.microsoft.com/office/drawing/2014/main" id="{50F37AA1-A09B-4E28-987B-38E5060E1B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19525" y="2840038"/>
            <a:ext cx="2216150" cy="1177924"/>
            <a:chOff x="4987925" y="2840038"/>
            <a:chExt cx="2216150" cy="1177924"/>
          </a:xfrm>
        </p:grpSpPr>
        <p:sp>
          <p:nvSpPr>
            <p:cNvPr id="183" name="Rectangle 182">
              <a:extLst>
                <a:ext uri="{FF2B5EF4-FFF2-40B4-BE49-F238E27FC236}">
                  <a16:creationId xmlns:a16="http://schemas.microsoft.com/office/drawing/2014/main" id="{9874D018-FDBA-4AD4-8C74-17D41F4FB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4" name="Group 183">
              <a:extLst>
                <a:ext uri="{FF2B5EF4-FFF2-40B4-BE49-F238E27FC236}">
                  <a16:creationId xmlns:a16="http://schemas.microsoft.com/office/drawing/2014/main" id="{DB43F5C4-EF74-49F4-97CB-97938DDC2F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85" name="Group 184">
                <a:extLst>
                  <a:ext uri="{FF2B5EF4-FFF2-40B4-BE49-F238E27FC236}">
                    <a16:creationId xmlns:a16="http://schemas.microsoft.com/office/drawing/2014/main" id="{B74E0761-A6EC-4896-A2D4-97A0AF0AA0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90" name="Freeform 68">
                  <a:extLst>
                    <a:ext uri="{FF2B5EF4-FFF2-40B4-BE49-F238E27FC236}">
                      <a16:creationId xmlns:a16="http://schemas.microsoft.com/office/drawing/2014/main" id="{E02DDA0C-BC2F-4EA7-B34E-E0A38B82BA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1" name="Freeform 69">
                  <a:extLst>
                    <a:ext uri="{FF2B5EF4-FFF2-40B4-BE49-F238E27FC236}">
                      <a16:creationId xmlns:a16="http://schemas.microsoft.com/office/drawing/2014/main" id="{CF13B05D-4163-4B4E-A2D2-FA7ED94682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2" name="Line 70">
                  <a:extLst>
                    <a:ext uri="{FF2B5EF4-FFF2-40B4-BE49-F238E27FC236}">
                      <a16:creationId xmlns:a16="http://schemas.microsoft.com/office/drawing/2014/main" id="{6D222543-B140-45C1-A731-C56E6B3A17C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86" name="Group 185">
                <a:extLst>
                  <a:ext uri="{FF2B5EF4-FFF2-40B4-BE49-F238E27FC236}">
                    <a16:creationId xmlns:a16="http://schemas.microsoft.com/office/drawing/2014/main" id="{21D25868-4B38-41A5-8DA7-BB01E853424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87" name="Freeform 68">
                  <a:extLst>
                    <a:ext uri="{FF2B5EF4-FFF2-40B4-BE49-F238E27FC236}">
                      <a16:creationId xmlns:a16="http://schemas.microsoft.com/office/drawing/2014/main" id="{9BA6FA89-CCD8-4CC0-954F-FBBFA5973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8" name="Freeform 69">
                  <a:extLst>
                    <a:ext uri="{FF2B5EF4-FFF2-40B4-BE49-F238E27FC236}">
                      <a16:creationId xmlns:a16="http://schemas.microsoft.com/office/drawing/2014/main" id="{73005E59-2B44-4A62-A8F1-504FB170608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9" name="Line 70">
                  <a:extLst>
                    <a:ext uri="{FF2B5EF4-FFF2-40B4-BE49-F238E27FC236}">
                      <a16:creationId xmlns:a16="http://schemas.microsoft.com/office/drawing/2014/main" id="{C9AB3E16-8B92-47B2-BA2E-02935767A808}"/>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pic>
        <p:nvPicPr>
          <p:cNvPr id="4" name="Picture 3">
            <a:extLst>
              <a:ext uri="{FF2B5EF4-FFF2-40B4-BE49-F238E27FC236}">
                <a16:creationId xmlns:a16="http://schemas.microsoft.com/office/drawing/2014/main" id="{FDE5B5A8-9E60-CAC2-509E-2CF10EBD29DD}"/>
              </a:ext>
            </a:extLst>
          </p:cNvPr>
          <p:cNvPicPr>
            <a:picLocks noChangeAspect="1"/>
          </p:cNvPicPr>
          <p:nvPr/>
        </p:nvPicPr>
        <p:blipFill rotWithShape="1">
          <a:blip r:embed="rId3"/>
          <a:srcRect l="16375" r="16377" b="2"/>
          <a:stretch/>
        </p:blipFill>
        <p:spPr>
          <a:xfrm>
            <a:off x="5964950" y="540000"/>
            <a:ext cx="5778000" cy="5778000"/>
          </a:xfrm>
          <a:custGeom>
            <a:avLst/>
            <a:gdLst/>
            <a:ahLst/>
            <a:cxnLst/>
            <a:rect l="l" t="t" r="r" b="b"/>
            <a:pathLst>
              <a:path w="5778000" h="5778000">
                <a:moveTo>
                  <a:pt x="2889000" y="0"/>
                </a:moveTo>
                <a:cubicBezTo>
                  <a:pt x="4484551" y="0"/>
                  <a:pt x="5778000" y="1293449"/>
                  <a:pt x="5778000" y="2889000"/>
                </a:cubicBezTo>
                <a:cubicBezTo>
                  <a:pt x="5778000" y="4484551"/>
                  <a:pt x="4484551" y="5778000"/>
                  <a:pt x="2889000" y="5778000"/>
                </a:cubicBezTo>
                <a:cubicBezTo>
                  <a:pt x="1293449" y="5778000"/>
                  <a:pt x="0" y="4484551"/>
                  <a:pt x="0" y="2889000"/>
                </a:cubicBezTo>
                <a:cubicBezTo>
                  <a:pt x="0" y="1293449"/>
                  <a:pt x="1293449" y="0"/>
                  <a:pt x="2889000" y="0"/>
                </a:cubicBezTo>
                <a:close/>
              </a:path>
            </a:pathLst>
          </a:custGeom>
        </p:spPr>
      </p:pic>
    </p:spTree>
    <p:extLst>
      <p:ext uri="{BB962C8B-B14F-4D97-AF65-F5344CB8AC3E}">
        <p14:creationId xmlns:p14="http://schemas.microsoft.com/office/powerpoint/2010/main" val="225930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B97A9-1AFE-6363-76C6-EF2BFE1FD997}"/>
              </a:ext>
            </a:extLst>
          </p:cNvPr>
          <p:cNvSpPr>
            <a:spLocks noGrp="1"/>
          </p:cNvSpPr>
          <p:nvPr>
            <p:ph type="title"/>
          </p:nvPr>
        </p:nvSpPr>
        <p:spPr/>
        <p:txBody>
          <a:bodyPr>
            <a:normAutofit fontScale="90000"/>
          </a:bodyPr>
          <a:lstStyle/>
          <a:p>
            <a:r>
              <a:rPr lang="en-US" dirty="0"/>
              <a:t>[3] Handle duplicates:</a:t>
            </a:r>
            <a:br>
              <a:rPr lang="en-US" dirty="0"/>
            </a:br>
            <a:endParaRPr lang="en-US" dirty="0"/>
          </a:p>
        </p:txBody>
      </p:sp>
      <p:sp>
        <p:nvSpPr>
          <p:cNvPr id="3" name="Content Placeholder 2">
            <a:extLst>
              <a:ext uri="{FF2B5EF4-FFF2-40B4-BE49-F238E27FC236}">
                <a16:creationId xmlns:a16="http://schemas.microsoft.com/office/drawing/2014/main" id="{A9BAA85A-5468-B926-ED14-9CFA02330725}"/>
              </a:ext>
            </a:extLst>
          </p:cNvPr>
          <p:cNvSpPr>
            <a:spLocks noGrp="1"/>
          </p:cNvSpPr>
          <p:nvPr>
            <p:ph idx="10"/>
          </p:nvPr>
        </p:nvSpPr>
        <p:spPr>
          <a:xfrm>
            <a:off x="153909" y="1367073"/>
            <a:ext cx="11353045" cy="5408055"/>
          </a:xfrm>
        </p:spPr>
        <p:txBody>
          <a:bodyPr/>
          <a:lstStyle/>
          <a:p>
            <a:r>
              <a:rPr lang="en-US" dirty="0"/>
              <a:t>Code: in this case we found it by checking for the count of rows it decreased :</a:t>
            </a:r>
          </a:p>
        </p:txBody>
      </p:sp>
      <p:pic>
        <p:nvPicPr>
          <p:cNvPr id="5" name="Picture 4">
            <a:extLst>
              <a:ext uri="{FF2B5EF4-FFF2-40B4-BE49-F238E27FC236}">
                <a16:creationId xmlns:a16="http://schemas.microsoft.com/office/drawing/2014/main" id="{3FB3540F-A801-4D31-18C1-A2C4146C0F5F}"/>
              </a:ext>
            </a:extLst>
          </p:cNvPr>
          <p:cNvPicPr>
            <a:picLocks noChangeAspect="1"/>
          </p:cNvPicPr>
          <p:nvPr/>
        </p:nvPicPr>
        <p:blipFill>
          <a:blip r:embed="rId2"/>
          <a:stretch>
            <a:fillRect/>
          </a:stretch>
        </p:blipFill>
        <p:spPr>
          <a:xfrm>
            <a:off x="280114" y="1792586"/>
            <a:ext cx="8935770" cy="4982542"/>
          </a:xfrm>
          <a:prstGeom prst="rect">
            <a:avLst/>
          </a:prstGeom>
        </p:spPr>
      </p:pic>
    </p:spTree>
    <p:extLst>
      <p:ext uri="{BB962C8B-B14F-4D97-AF65-F5344CB8AC3E}">
        <p14:creationId xmlns:p14="http://schemas.microsoft.com/office/powerpoint/2010/main" val="2973930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98765" y="1511929"/>
            <a:ext cx="11232836" cy="4717421"/>
          </a:xfrm>
        </p:spPr>
        <p:txBody>
          <a:bodyPr/>
          <a:lstStyle/>
          <a:p>
            <a:r>
              <a:rPr lang="en-US" dirty="0"/>
              <a:t>Code: by visualizing box plot of each column to see the outlier </a:t>
            </a:r>
          </a:p>
        </p:txBody>
      </p:sp>
      <p:pic>
        <p:nvPicPr>
          <p:cNvPr id="5" name="Picture 4">
            <a:extLst>
              <a:ext uri="{FF2B5EF4-FFF2-40B4-BE49-F238E27FC236}">
                <a16:creationId xmlns:a16="http://schemas.microsoft.com/office/drawing/2014/main" id="{C0ADC686-25C8-ABC1-C567-8778F9333C3F}"/>
              </a:ext>
            </a:extLst>
          </p:cNvPr>
          <p:cNvPicPr>
            <a:picLocks noChangeAspect="1"/>
          </p:cNvPicPr>
          <p:nvPr/>
        </p:nvPicPr>
        <p:blipFill>
          <a:blip r:embed="rId2"/>
          <a:stretch>
            <a:fillRect/>
          </a:stretch>
        </p:blipFill>
        <p:spPr>
          <a:xfrm>
            <a:off x="568163" y="1965243"/>
            <a:ext cx="5705887" cy="4264107"/>
          </a:xfrm>
          <a:prstGeom prst="rect">
            <a:avLst/>
          </a:prstGeom>
        </p:spPr>
      </p:pic>
    </p:spTree>
    <p:extLst>
      <p:ext uri="{BB962C8B-B14F-4D97-AF65-F5344CB8AC3E}">
        <p14:creationId xmlns:p14="http://schemas.microsoft.com/office/powerpoint/2010/main" val="2888531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continue…..</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98765" y="1511929"/>
            <a:ext cx="11232836" cy="4717421"/>
          </a:xfrm>
        </p:spPr>
        <p:txBody>
          <a:bodyPr/>
          <a:lstStyle/>
          <a:p>
            <a:r>
              <a:rPr lang="en-GB" dirty="0"/>
              <a:t>Box plot of sales</a:t>
            </a:r>
            <a:endParaRPr lang="en-US" dirty="0"/>
          </a:p>
        </p:txBody>
      </p:sp>
      <p:pic>
        <p:nvPicPr>
          <p:cNvPr id="6" name="Picture 5">
            <a:extLst>
              <a:ext uri="{FF2B5EF4-FFF2-40B4-BE49-F238E27FC236}">
                <a16:creationId xmlns:a16="http://schemas.microsoft.com/office/drawing/2014/main" id="{57B107BA-4775-1E25-AD65-87BE7FE39AC4}"/>
              </a:ext>
            </a:extLst>
          </p:cNvPr>
          <p:cNvPicPr>
            <a:picLocks noChangeAspect="1"/>
          </p:cNvPicPr>
          <p:nvPr/>
        </p:nvPicPr>
        <p:blipFill>
          <a:blip r:embed="rId2"/>
          <a:stretch>
            <a:fillRect/>
          </a:stretch>
        </p:blipFill>
        <p:spPr>
          <a:xfrm>
            <a:off x="298765" y="1892173"/>
            <a:ext cx="8684329" cy="4882955"/>
          </a:xfrm>
          <a:prstGeom prst="rect">
            <a:avLst/>
          </a:prstGeom>
        </p:spPr>
      </p:pic>
    </p:spTree>
    <p:extLst>
      <p:ext uri="{BB962C8B-B14F-4D97-AF65-F5344CB8AC3E}">
        <p14:creationId xmlns:p14="http://schemas.microsoft.com/office/powerpoint/2010/main" val="1931372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continue…..</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98765" y="1511929"/>
            <a:ext cx="11232836" cy="4717421"/>
          </a:xfrm>
        </p:spPr>
        <p:txBody>
          <a:bodyPr/>
          <a:lstStyle/>
          <a:p>
            <a:r>
              <a:rPr lang="en-GB" dirty="0"/>
              <a:t>Box plot of Quantity </a:t>
            </a:r>
            <a:endParaRPr lang="en-US" dirty="0"/>
          </a:p>
        </p:txBody>
      </p:sp>
      <p:pic>
        <p:nvPicPr>
          <p:cNvPr id="5" name="Picture 4">
            <a:extLst>
              <a:ext uri="{FF2B5EF4-FFF2-40B4-BE49-F238E27FC236}">
                <a16:creationId xmlns:a16="http://schemas.microsoft.com/office/drawing/2014/main" id="{33B1C62A-5183-0A73-C340-DB065F0968A6}"/>
              </a:ext>
            </a:extLst>
          </p:cNvPr>
          <p:cNvPicPr>
            <a:picLocks noChangeAspect="1"/>
          </p:cNvPicPr>
          <p:nvPr/>
        </p:nvPicPr>
        <p:blipFill>
          <a:blip r:embed="rId2"/>
          <a:stretch>
            <a:fillRect/>
          </a:stretch>
        </p:blipFill>
        <p:spPr>
          <a:xfrm>
            <a:off x="407406" y="1949065"/>
            <a:ext cx="8389927" cy="4717421"/>
          </a:xfrm>
          <a:prstGeom prst="rect">
            <a:avLst/>
          </a:prstGeom>
        </p:spPr>
      </p:pic>
    </p:spTree>
    <p:extLst>
      <p:ext uri="{BB962C8B-B14F-4D97-AF65-F5344CB8AC3E}">
        <p14:creationId xmlns:p14="http://schemas.microsoft.com/office/powerpoint/2010/main" val="2169019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continue…..</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98765" y="1511929"/>
            <a:ext cx="11232836" cy="4717421"/>
          </a:xfrm>
        </p:spPr>
        <p:txBody>
          <a:bodyPr/>
          <a:lstStyle/>
          <a:p>
            <a:r>
              <a:rPr lang="en-GB" dirty="0"/>
              <a:t>Box plot of Discount  </a:t>
            </a:r>
            <a:endParaRPr lang="en-US" dirty="0"/>
          </a:p>
        </p:txBody>
      </p:sp>
      <p:pic>
        <p:nvPicPr>
          <p:cNvPr id="6" name="Picture 5">
            <a:extLst>
              <a:ext uri="{FF2B5EF4-FFF2-40B4-BE49-F238E27FC236}">
                <a16:creationId xmlns:a16="http://schemas.microsoft.com/office/drawing/2014/main" id="{2567CDB4-13EE-3E6E-551C-6647FD1BD489}"/>
              </a:ext>
            </a:extLst>
          </p:cNvPr>
          <p:cNvPicPr>
            <a:picLocks noChangeAspect="1"/>
          </p:cNvPicPr>
          <p:nvPr/>
        </p:nvPicPr>
        <p:blipFill>
          <a:blip r:embed="rId2"/>
          <a:stretch>
            <a:fillRect/>
          </a:stretch>
        </p:blipFill>
        <p:spPr>
          <a:xfrm>
            <a:off x="298765" y="1958119"/>
            <a:ext cx="8389927" cy="4717421"/>
          </a:xfrm>
          <a:prstGeom prst="rect">
            <a:avLst/>
          </a:prstGeom>
        </p:spPr>
      </p:pic>
    </p:spTree>
    <p:extLst>
      <p:ext uri="{BB962C8B-B14F-4D97-AF65-F5344CB8AC3E}">
        <p14:creationId xmlns:p14="http://schemas.microsoft.com/office/powerpoint/2010/main" val="250988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continue…..</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98765" y="1511929"/>
            <a:ext cx="11232836" cy="4717421"/>
          </a:xfrm>
        </p:spPr>
        <p:txBody>
          <a:bodyPr/>
          <a:lstStyle/>
          <a:p>
            <a:r>
              <a:rPr lang="en-GB" dirty="0"/>
              <a:t>Box plot of Profit  </a:t>
            </a:r>
            <a:endParaRPr lang="en-US" dirty="0"/>
          </a:p>
        </p:txBody>
      </p:sp>
      <p:pic>
        <p:nvPicPr>
          <p:cNvPr id="5" name="Picture 4">
            <a:extLst>
              <a:ext uri="{FF2B5EF4-FFF2-40B4-BE49-F238E27FC236}">
                <a16:creationId xmlns:a16="http://schemas.microsoft.com/office/drawing/2014/main" id="{A02F1690-0B59-FAAC-D064-9A927C0B9B9C}"/>
              </a:ext>
            </a:extLst>
          </p:cNvPr>
          <p:cNvPicPr>
            <a:picLocks noChangeAspect="1"/>
          </p:cNvPicPr>
          <p:nvPr/>
        </p:nvPicPr>
        <p:blipFill>
          <a:blip r:embed="rId2"/>
          <a:stretch>
            <a:fillRect/>
          </a:stretch>
        </p:blipFill>
        <p:spPr>
          <a:xfrm>
            <a:off x="416460" y="1947585"/>
            <a:ext cx="8392562" cy="4718902"/>
          </a:xfrm>
          <a:prstGeom prst="rect">
            <a:avLst/>
          </a:prstGeom>
        </p:spPr>
      </p:pic>
    </p:spTree>
    <p:extLst>
      <p:ext uri="{BB962C8B-B14F-4D97-AF65-F5344CB8AC3E}">
        <p14:creationId xmlns:p14="http://schemas.microsoft.com/office/powerpoint/2010/main" val="135530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continue…..</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98765" y="1204111"/>
            <a:ext cx="11325072" cy="5025239"/>
          </a:xfrm>
        </p:spPr>
        <p:txBody>
          <a:bodyPr/>
          <a:lstStyle/>
          <a:p>
            <a:r>
              <a:rPr lang="en-GB" dirty="0"/>
              <a:t>After code of handling : Box plot of postal code:</a:t>
            </a:r>
            <a:endParaRPr lang="en-US" dirty="0"/>
          </a:p>
        </p:txBody>
      </p:sp>
      <p:pic>
        <p:nvPicPr>
          <p:cNvPr id="6" name="Picture 5">
            <a:extLst>
              <a:ext uri="{FF2B5EF4-FFF2-40B4-BE49-F238E27FC236}">
                <a16:creationId xmlns:a16="http://schemas.microsoft.com/office/drawing/2014/main" id="{ECBE1369-2B2B-A4FC-740E-E11521D25B3B}"/>
              </a:ext>
            </a:extLst>
          </p:cNvPr>
          <p:cNvPicPr>
            <a:picLocks noChangeAspect="1"/>
          </p:cNvPicPr>
          <p:nvPr/>
        </p:nvPicPr>
        <p:blipFill>
          <a:blip r:embed="rId2"/>
          <a:stretch>
            <a:fillRect/>
          </a:stretch>
        </p:blipFill>
        <p:spPr>
          <a:xfrm>
            <a:off x="568163" y="1682298"/>
            <a:ext cx="8799968" cy="4947975"/>
          </a:xfrm>
          <a:prstGeom prst="rect">
            <a:avLst/>
          </a:prstGeom>
        </p:spPr>
      </p:pic>
    </p:spTree>
    <p:extLst>
      <p:ext uri="{BB962C8B-B14F-4D97-AF65-F5344CB8AC3E}">
        <p14:creationId xmlns:p14="http://schemas.microsoft.com/office/powerpoint/2010/main" val="13341610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continue…..</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62550" y="1213165"/>
            <a:ext cx="11269051" cy="5016186"/>
          </a:xfrm>
        </p:spPr>
        <p:txBody>
          <a:bodyPr/>
          <a:lstStyle/>
          <a:p>
            <a:r>
              <a:rPr lang="en-GB" dirty="0"/>
              <a:t>Box plot of Sales:  </a:t>
            </a:r>
            <a:endParaRPr lang="en-US" dirty="0"/>
          </a:p>
        </p:txBody>
      </p:sp>
      <p:pic>
        <p:nvPicPr>
          <p:cNvPr id="6" name="Picture 5">
            <a:extLst>
              <a:ext uri="{FF2B5EF4-FFF2-40B4-BE49-F238E27FC236}">
                <a16:creationId xmlns:a16="http://schemas.microsoft.com/office/drawing/2014/main" id="{B36157A0-52AF-CC60-361A-2DFAFB1100FC}"/>
              </a:ext>
            </a:extLst>
          </p:cNvPr>
          <p:cNvPicPr>
            <a:picLocks noChangeAspect="1"/>
          </p:cNvPicPr>
          <p:nvPr/>
        </p:nvPicPr>
        <p:blipFill>
          <a:blip r:embed="rId2"/>
          <a:stretch>
            <a:fillRect/>
          </a:stretch>
        </p:blipFill>
        <p:spPr>
          <a:xfrm>
            <a:off x="568162" y="1756372"/>
            <a:ext cx="9779949" cy="4830694"/>
          </a:xfrm>
          <a:prstGeom prst="rect">
            <a:avLst/>
          </a:prstGeom>
        </p:spPr>
      </p:pic>
    </p:spTree>
    <p:extLst>
      <p:ext uri="{BB962C8B-B14F-4D97-AF65-F5344CB8AC3E}">
        <p14:creationId xmlns:p14="http://schemas.microsoft.com/office/powerpoint/2010/main" val="2117524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continue…..</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98765" y="1511929"/>
            <a:ext cx="11232836" cy="4717421"/>
          </a:xfrm>
        </p:spPr>
        <p:txBody>
          <a:bodyPr/>
          <a:lstStyle/>
          <a:p>
            <a:r>
              <a:rPr lang="en-GB" dirty="0"/>
              <a:t>Box plot of Quantity:</a:t>
            </a:r>
          </a:p>
          <a:p>
            <a:endParaRPr lang="en-US" dirty="0"/>
          </a:p>
        </p:txBody>
      </p:sp>
      <p:pic>
        <p:nvPicPr>
          <p:cNvPr id="8" name="Picture 7">
            <a:extLst>
              <a:ext uri="{FF2B5EF4-FFF2-40B4-BE49-F238E27FC236}">
                <a16:creationId xmlns:a16="http://schemas.microsoft.com/office/drawing/2014/main" id="{B196A2CE-1D80-AA82-655D-06348861E29F}"/>
              </a:ext>
            </a:extLst>
          </p:cNvPr>
          <p:cNvPicPr>
            <a:picLocks noChangeAspect="1"/>
          </p:cNvPicPr>
          <p:nvPr/>
        </p:nvPicPr>
        <p:blipFill>
          <a:blip r:embed="rId2"/>
          <a:stretch>
            <a:fillRect/>
          </a:stretch>
        </p:blipFill>
        <p:spPr>
          <a:xfrm>
            <a:off x="751437" y="1959407"/>
            <a:ext cx="9361284" cy="4745684"/>
          </a:xfrm>
          <a:prstGeom prst="rect">
            <a:avLst/>
          </a:prstGeom>
        </p:spPr>
      </p:pic>
    </p:spTree>
    <p:extLst>
      <p:ext uri="{BB962C8B-B14F-4D97-AF65-F5344CB8AC3E}">
        <p14:creationId xmlns:p14="http://schemas.microsoft.com/office/powerpoint/2010/main" val="37417904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continue…..</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71604" y="1086417"/>
            <a:ext cx="11259997" cy="5142934"/>
          </a:xfrm>
        </p:spPr>
        <p:txBody>
          <a:bodyPr/>
          <a:lstStyle/>
          <a:p>
            <a:r>
              <a:rPr lang="en-GB" dirty="0"/>
              <a:t>Box plot of Discount:</a:t>
            </a:r>
            <a:endParaRPr lang="en-US" dirty="0"/>
          </a:p>
        </p:txBody>
      </p:sp>
      <p:pic>
        <p:nvPicPr>
          <p:cNvPr id="6" name="Picture 5">
            <a:extLst>
              <a:ext uri="{FF2B5EF4-FFF2-40B4-BE49-F238E27FC236}">
                <a16:creationId xmlns:a16="http://schemas.microsoft.com/office/drawing/2014/main" id="{AA881974-48B9-A051-3D19-14E32CDA34A6}"/>
              </a:ext>
            </a:extLst>
          </p:cNvPr>
          <p:cNvPicPr>
            <a:picLocks noChangeAspect="1"/>
          </p:cNvPicPr>
          <p:nvPr/>
        </p:nvPicPr>
        <p:blipFill>
          <a:blip r:embed="rId2"/>
          <a:stretch>
            <a:fillRect/>
          </a:stretch>
        </p:blipFill>
        <p:spPr>
          <a:xfrm>
            <a:off x="950614" y="1515538"/>
            <a:ext cx="9180214" cy="5161777"/>
          </a:xfrm>
          <a:prstGeom prst="rect">
            <a:avLst/>
          </a:prstGeom>
        </p:spPr>
      </p:pic>
    </p:spTree>
    <p:extLst>
      <p:ext uri="{BB962C8B-B14F-4D97-AF65-F5344CB8AC3E}">
        <p14:creationId xmlns:p14="http://schemas.microsoft.com/office/powerpoint/2010/main" val="1070895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0" name="Group 9">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2"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5" name="Rectangle 14">
            <a:extLst>
              <a:ext uri="{FF2B5EF4-FFF2-40B4-BE49-F238E27FC236}">
                <a16:creationId xmlns:a16="http://schemas.microsoft.com/office/drawing/2014/main" id="{C9757E9E-CCD5-49A5-A016-FC18317317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3767744" y="1272748"/>
            <a:ext cx="4422751" cy="5301934"/>
          </a:xfrm>
        </p:spPr>
        <p:txBody>
          <a:bodyPr vert="horz" lIns="91440" tIns="45720" rIns="91440" bIns="45720" rtlCol="0" anchor="b" anchorCtr="0">
            <a:normAutofit fontScale="90000"/>
          </a:bodyPr>
          <a:lstStyle/>
          <a:p>
            <a:pPr>
              <a:lnSpc>
                <a:spcPct val="90000"/>
              </a:lnSpc>
            </a:pPr>
            <a:r>
              <a:rPr lang="en-US" sz="6700" b="1" dirty="0"/>
              <a:t>Agenda</a:t>
            </a:r>
            <a:br>
              <a:rPr lang="en-US" sz="2700" dirty="0"/>
            </a:br>
            <a:br>
              <a:rPr lang="en-US" sz="2700" dirty="0"/>
            </a:br>
            <a:r>
              <a:rPr lang="en-US" sz="2700" dirty="0"/>
              <a:t>1- define objective</a:t>
            </a:r>
            <a:br>
              <a:rPr lang="en-US" sz="2700" dirty="0"/>
            </a:br>
            <a:br>
              <a:rPr lang="en-US" sz="2700" dirty="0"/>
            </a:br>
            <a:r>
              <a:rPr lang="en-US" sz="2700" dirty="0"/>
              <a:t>2- Apply data exploration method</a:t>
            </a:r>
            <a:br>
              <a:rPr lang="en-US" sz="2700" dirty="0"/>
            </a:br>
            <a:br>
              <a:rPr lang="en-US" sz="2700" dirty="0"/>
            </a:br>
            <a:r>
              <a:rPr lang="en-US" sz="2700" dirty="0"/>
              <a:t>3- Apply data cleaning(preprocessing )</a:t>
            </a:r>
            <a:br>
              <a:rPr lang="en-US" sz="2700" dirty="0"/>
            </a:br>
            <a:br>
              <a:rPr lang="en-US" sz="2700" dirty="0"/>
            </a:br>
            <a:r>
              <a:rPr lang="en-US" sz="2700" dirty="0"/>
              <a:t>4- visualization for the data</a:t>
            </a:r>
            <a:br>
              <a:rPr lang="en-US" sz="2700" dirty="0"/>
            </a:br>
            <a:br>
              <a:rPr lang="en-US" sz="2700" dirty="0"/>
            </a:br>
            <a:r>
              <a:rPr lang="en-US" sz="2700" dirty="0"/>
              <a:t>5- Develop and evaluate  machine model</a:t>
            </a:r>
            <a:br>
              <a:rPr lang="en-US" sz="2700" dirty="0"/>
            </a:br>
            <a:br>
              <a:rPr lang="en-US" sz="2700" dirty="0"/>
            </a:br>
            <a:r>
              <a:rPr lang="en-US" sz="2700" dirty="0"/>
              <a:t>6- Time Series for sales of </a:t>
            </a:r>
            <a:r>
              <a:rPr lang="en-US" sz="2700" dirty="0" err="1"/>
              <a:t>walmart</a:t>
            </a:r>
            <a:br>
              <a:rPr lang="en-US" sz="2700" dirty="0"/>
            </a:br>
            <a:br>
              <a:rPr lang="en-US" sz="2700" dirty="0"/>
            </a:br>
            <a:br>
              <a:rPr lang="en-US" sz="1200" dirty="0"/>
            </a:br>
            <a:br>
              <a:rPr lang="en-US" sz="1200" dirty="0"/>
            </a:br>
            <a:br>
              <a:rPr lang="en-US" sz="1200" dirty="0"/>
            </a:br>
            <a:endParaRPr lang="en-US" sz="1200" dirty="0"/>
          </a:p>
        </p:txBody>
      </p:sp>
      <p:grpSp>
        <p:nvGrpSpPr>
          <p:cNvPr id="17" name="Group 16">
            <a:extLst>
              <a:ext uri="{FF2B5EF4-FFF2-40B4-BE49-F238E27FC236}">
                <a16:creationId xmlns:a16="http://schemas.microsoft.com/office/drawing/2014/main" id="{1781FF6F-5DEF-409F-A063-79558272397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3168" y="602681"/>
            <a:ext cx="3615648" cy="5932335"/>
            <a:chOff x="402434" y="602681"/>
            <a:chExt cx="3615648" cy="5932335"/>
          </a:xfrm>
        </p:grpSpPr>
        <p:grpSp>
          <p:nvGrpSpPr>
            <p:cNvPr id="18" name="Group 17">
              <a:extLst>
                <a:ext uri="{FF2B5EF4-FFF2-40B4-BE49-F238E27FC236}">
                  <a16:creationId xmlns:a16="http://schemas.microsoft.com/office/drawing/2014/main" id="{54A341EC-5CF3-4B87-BAC5-B44C2A265BA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710054" y="399231"/>
              <a:ext cx="317159" cy="932400"/>
              <a:chOff x="6376988" y="280988"/>
              <a:chExt cx="633413" cy="1862138"/>
            </a:xfrm>
          </p:grpSpPr>
          <p:sp>
            <p:nvSpPr>
              <p:cNvPr id="75" name="Freeform 68">
                <a:extLst>
                  <a:ext uri="{FF2B5EF4-FFF2-40B4-BE49-F238E27FC236}">
                    <a16:creationId xmlns:a16="http://schemas.microsoft.com/office/drawing/2014/main" id="{395C89A6-4089-43C1-88F7-C89EAAB5A0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69">
                <a:extLst>
                  <a:ext uri="{FF2B5EF4-FFF2-40B4-BE49-F238E27FC236}">
                    <a16:creationId xmlns:a16="http://schemas.microsoft.com/office/drawing/2014/main" id="{B6C04A07-DB49-4407-A323-BFFAAAAA40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7" name="Line 70">
                <a:extLst>
                  <a:ext uri="{FF2B5EF4-FFF2-40B4-BE49-F238E27FC236}">
                    <a16:creationId xmlns:a16="http://schemas.microsoft.com/office/drawing/2014/main" id="{59A51CDF-9F3E-4400-A6E3-AF309DF9C95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9" name="Oval 18">
              <a:extLst>
                <a:ext uri="{FF2B5EF4-FFF2-40B4-BE49-F238E27FC236}">
                  <a16:creationId xmlns:a16="http://schemas.microsoft.com/office/drawing/2014/main" id="{43E04776-E965-42A8-AB14-90BD8B6460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333586" y="839438"/>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20" name="Group 19">
              <a:extLst>
                <a:ext uri="{FF2B5EF4-FFF2-40B4-BE49-F238E27FC236}">
                  <a16:creationId xmlns:a16="http://schemas.microsoft.com/office/drawing/2014/main" id="{471644CC-C24B-48BC-8EE3-D72786B6854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3500000">
              <a:off x="1732866" y="390058"/>
              <a:ext cx="1785984" cy="2211229"/>
              <a:chOff x="3125006" y="3171595"/>
              <a:chExt cx="1785984" cy="2211229"/>
            </a:xfrm>
          </p:grpSpPr>
          <p:grpSp>
            <p:nvGrpSpPr>
              <p:cNvPr id="67" name="Group 66">
                <a:extLst>
                  <a:ext uri="{FF2B5EF4-FFF2-40B4-BE49-F238E27FC236}">
                    <a16:creationId xmlns:a16="http://schemas.microsoft.com/office/drawing/2014/main" id="{ADDDB28D-DEEE-460F-98F5-0E2EC1F599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1" name="Straight Connector 70">
                  <a:extLst>
                    <a:ext uri="{FF2B5EF4-FFF2-40B4-BE49-F238E27FC236}">
                      <a16:creationId xmlns:a16="http://schemas.microsoft.com/office/drawing/2014/main" id="{1397A7CF-F6A8-48D5-98AF-B68FC71E00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F863A81-6184-41EB-94AF-C6096CD64A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3" name="Rectangle 30">
                  <a:extLst>
                    <a:ext uri="{FF2B5EF4-FFF2-40B4-BE49-F238E27FC236}">
                      <a16:creationId xmlns:a16="http://schemas.microsoft.com/office/drawing/2014/main" id="{EF436F3D-9653-4DF8-832B-580539C563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30">
                  <a:extLst>
                    <a:ext uri="{FF2B5EF4-FFF2-40B4-BE49-F238E27FC236}">
                      <a16:creationId xmlns:a16="http://schemas.microsoft.com/office/drawing/2014/main" id="{0154A205-573A-4A5C-A3DF-B4DC24A2FF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 name="Group 67">
                <a:extLst>
                  <a:ext uri="{FF2B5EF4-FFF2-40B4-BE49-F238E27FC236}">
                    <a16:creationId xmlns:a16="http://schemas.microsoft.com/office/drawing/2014/main" id="{C2543A46-110B-4E4B-92BD-F8B8E21CD60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9" name="Freeform: Shape 68">
                  <a:extLst>
                    <a:ext uri="{FF2B5EF4-FFF2-40B4-BE49-F238E27FC236}">
                      <a16:creationId xmlns:a16="http://schemas.microsoft.com/office/drawing/2014/main" id="{45471145-1F29-4FC3-8B75-277BD8E22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70" name="Freeform: Shape 69">
                  <a:extLst>
                    <a:ext uri="{FF2B5EF4-FFF2-40B4-BE49-F238E27FC236}">
                      <a16:creationId xmlns:a16="http://schemas.microsoft.com/office/drawing/2014/main" id="{79DA4A81-8892-4F1C-9311-7AEAE2C8D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1" name="Group 20">
              <a:extLst>
                <a:ext uri="{FF2B5EF4-FFF2-40B4-BE49-F238E27FC236}">
                  <a16:creationId xmlns:a16="http://schemas.microsoft.com/office/drawing/2014/main" id="{E4C401AA-847D-4D5A-9199-3B368AD88A4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0000" y="2480400"/>
              <a:ext cx="2457450" cy="3838575"/>
              <a:chOff x="587376" y="280988"/>
              <a:chExt cx="2457450" cy="3838575"/>
            </a:xfrm>
          </p:grpSpPr>
          <p:sp>
            <p:nvSpPr>
              <p:cNvPr id="45" name="Freeform 64">
                <a:extLst>
                  <a:ext uri="{FF2B5EF4-FFF2-40B4-BE49-F238E27FC236}">
                    <a16:creationId xmlns:a16="http://schemas.microsoft.com/office/drawing/2014/main" id="{BCD66427-9375-44C7-B176-87D1E5D901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81">
                <a:extLst>
                  <a:ext uri="{FF2B5EF4-FFF2-40B4-BE49-F238E27FC236}">
                    <a16:creationId xmlns:a16="http://schemas.microsoft.com/office/drawing/2014/main" id="{DBDB153C-43F9-4C36-8330-E06BE08B3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61">
                <a:extLst>
                  <a:ext uri="{FF2B5EF4-FFF2-40B4-BE49-F238E27FC236}">
                    <a16:creationId xmlns:a16="http://schemas.microsoft.com/office/drawing/2014/main" id="{DBD793DD-531D-4E1E-B992-5E5891F600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78">
                <a:extLst>
                  <a:ext uri="{FF2B5EF4-FFF2-40B4-BE49-F238E27FC236}">
                    <a16:creationId xmlns:a16="http://schemas.microsoft.com/office/drawing/2014/main" id="{CEFB136B-DC35-4F4A-83C4-01135B4EF8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84">
                <a:extLst>
                  <a:ext uri="{FF2B5EF4-FFF2-40B4-BE49-F238E27FC236}">
                    <a16:creationId xmlns:a16="http://schemas.microsoft.com/office/drawing/2014/main" id="{9FB85D2A-279F-4702-B280-612D11B547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87">
                <a:extLst>
                  <a:ext uri="{FF2B5EF4-FFF2-40B4-BE49-F238E27FC236}">
                    <a16:creationId xmlns:a16="http://schemas.microsoft.com/office/drawing/2014/main" id="{63C22ADC-4205-46D4-93EB-95498051360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60">
                <a:extLst>
                  <a:ext uri="{FF2B5EF4-FFF2-40B4-BE49-F238E27FC236}">
                    <a16:creationId xmlns:a16="http://schemas.microsoft.com/office/drawing/2014/main" id="{B2FA1D0B-0861-4557-88CC-99D3B909F8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59">
                <a:extLst>
                  <a:ext uri="{FF2B5EF4-FFF2-40B4-BE49-F238E27FC236}">
                    <a16:creationId xmlns:a16="http://schemas.microsoft.com/office/drawing/2014/main" id="{4D751BD9-53BA-45A5-81A1-AACC0A176C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62">
                <a:extLst>
                  <a:ext uri="{FF2B5EF4-FFF2-40B4-BE49-F238E27FC236}">
                    <a16:creationId xmlns:a16="http://schemas.microsoft.com/office/drawing/2014/main" id="{1FDA24E2-9B8A-4508-833C-3E2C2894CD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5">
                <a:extLst>
                  <a:ext uri="{FF2B5EF4-FFF2-40B4-BE49-F238E27FC236}">
                    <a16:creationId xmlns:a16="http://schemas.microsoft.com/office/drawing/2014/main" id="{D2CCA503-DC38-4E11-B299-7DB76F5FAB1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79">
                <a:extLst>
                  <a:ext uri="{FF2B5EF4-FFF2-40B4-BE49-F238E27FC236}">
                    <a16:creationId xmlns:a16="http://schemas.microsoft.com/office/drawing/2014/main" id="{D21F0F68-198F-481C-9DF7-93EB338D67F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82">
                <a:extLst>
                  <a:ext uri="{FF2B5EF4-FFF2-40B4-BE49-F238E27FC236}">
                    <a16:creationId xmlns:a16="http://schemas.microsoft.com/office/drawing/2014/main" id="{A0B2B8C2-FDD5-497A-9CFD-2981549022E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85">
                <a:extLst>
                  <a:ext uri="{FF2B5EF4-FFF2-40B4-BE49-F238E27FC236}">
                    <a16:creationId xmlns:a16="http://schemas.microsoft.com/office/drawing/2014/main" id="{C9A20254-ABE1-475B-9CA8-97E7369F4EE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88">
                <a:extLst>
                  <a:ext uri="{FF2B5EF4-FFF2-40B4-BE49-F238E27FC236}">
                    <a16:creationId xmlns:a16="http://schemas.microsoft.com/office/drawing/2014/main" id="{23E12738-13DA-4FBC-9E2B-569CE16058B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59" name="Group 58">
                <a:extLst>
                  <a:ext uri="{FF2B5EF4-FFF2-40B4-BE49-F238E27FC236}">
                    <a16:creationId xmlns:a16="http://schemas.microsoft.com/office/drawing/2014/main" id="{A8F1C84D-36A7-432E-8525-755B1F33F7E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60" name="Line 63">
                  <a:extLst>
                    <a:ext uri="{FF2B5EF4-FFF2-40B4-BE49-F238E27FC236}">
                      <a16:creationId xmlns:a16="http://schemas.microsoft.com/office/drawing/2014/main" id="{D43B981D-1875-4E2D-B4B5-431D2CE842E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 name="Line 66">
                  <a:extLst>
                    <a:ext uri="{FF2B5EF4-FFF2-40B4-BE49-F238E27FC236}">
                      <a16:creationId xmlns:a16="http://schemas.microsoft.com/office/drawing/2014/main" id="{07489979-9C7D-4844-B0BB-74A5CDBCDAA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Line 67">
                  <a:extLst>
                    <a:ext uri="{FF2B5EF4-FFF2-40B4-BE49-F238E27FC236}">
                      <a16:creationId xmlns:a16="http://schemas.microsoft.com/office/drawing/2014/main" id="{A778F9B4-BB14-484F-A573-172579C39CF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 name="Line 80">
                  <a:extLst>
                    <a:ext uri="{FF2B5EF4-FFF2-40B4-BE49-F238E27FC236}">
                      <a16:creationId xmlns:a16="http://schemas.microsoft.com/office/drawing/2014/main" id="{26AC9EC4-C293-47D1-AA7B-DE4475793AB0}"/>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Line 83">
                  <a:extLst>
                    <a:ext uri="{FF2B5EF4-FFF2-40B4-BE49-F238E27FC236}">
                      <a16:creationId xmlns:a16="http://schemas.microsoft.com/office/drawing/2014/main" id="{BACE1CFF-F0A6-4D1D-AC73-0D9D9A59712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 name="Line 86">
                  <a:extLst>
                    <a:ext uri="{FF2B5EF4-FFF2-40B4-BE49-F238E27FC236}">
                      <a16:creationId xmlns:a16="http://schemas.microsoft.com/office/drawing/2014/main" id="{20D155F1-00FF-4612-BB74-15FEDECA9C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 name="Line 89">
                  <a:extLst>
                    <a:ext uri="{FF2B5EF4-FFF2-40B4-BE49-F238E27FC236}">
                      <a16:creationId xmlns:a16="http://schemas.microsoft.com/office/drawing/2014/main" id="{C076FA74-5BAE-496C-8F4F-3F5B4F290E5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78" name="Oval 77">
              <a:extLst>
                <a:ext uri="{FF2B5EF4-FFF2-40B4-BE49-F238E27FC236}">
                  <a16:creationId xmlns:a16="http://schemas.microsoft.com/office/drawing/2014/main" id="{9AC60A04-8CF1-45F0-A385-1EBAD71D7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742320" y="5778888"/>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80" name="Group 79">
              <a:extLst>
                <a:ext uri="{FF2B5EF4-FFF2-40B4-BE49-F238E27FC236}">
                  <a16:creationId xmlns:a16="http://schemas.microsoft.com/office/drawing/2014/main" id="{A41600F8-1DCA-4819-8C06-BAA0C569A2C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305927" y="2362458"/>
              <a:ext cx="641183" cy="1069728"/>
              <a:chOff x="6484112" y="2967038"/>
              <a:chExt cx="641183" cy="1069728"/>
            </a:xfrm>
          </p:grpSpPr>
          <p:grpSp>
            <p:nvGrpSpPr>
              <p:cNvPr id="37" name="Group 36">
                <a:extLst>
                  <a:ext uri="{FF2B5EF4-FFF2-40B4-BE49-F238E27FC236}">
                    <a16:creationId xmlns:a16="http://schemas.microsoft.com/office/drawing/2014/main" id="{D9AA2C22-184F-48CD-AE38-7835B029DD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42" name="Freeform 68">
                  <a:extLst>
                    <a:ext uri="{FF2B5EF4-FFF2-40B4-BE49-F238E27FC236}">
                      <a16:creationId xmlns:a16="http://schemas.microsoft.com/office/drawing/2014/main" id="{2BE92945-1DB1-4026-BFF0-E56E756FC2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69">
                  <a:extLst>
                    <a:ext uri="{FF2B5EF4-FFF2-40B4-BE49-F238E27FC236}">
                      <a16:creationId xmlns:a16="http://schemas.microsoft.com/office/drawing/2014/main" id="{D969EC21-F259-4572-8C92-93CBAFD9CF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Line 70">
                  <a:extLst>
                    <a:ext uri="{FF2B5EF4-FFF2-40B4-BE49-F238E27FC236}">
                      <a16:creationId xmlns:a16="http://schemas.microsoft.com/office/drawing/2014/main" id="{ADE098B8-3E34-4B77-9834-950B20E8CEB2}"/>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38" name="Group 37">
                <a:extLst>
                  <a:ext uri="{FF2B5EF4-FFF2-40B4-BE49-F238E27FC236}">
                    <a16:creationId xmlns:a16="http://schemas.microsoft.com/office/drawing/2014/main" id="{C838B054-D982-4E4A-810E-B5916C8BB81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39" name="Freeform 68">
                  <a:extLst>
                    <a:ext uri="{FF2B5EF4-FFF2-40B4-BE49-F238E27FC236}">
                      <a16:creationId xmlns:a16="http://schemas.microsoft.com/office/drawing/2014/main" id="{120EE44F-3465-4168-9CC6-960CDC23DC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69">
                  <a:extLst>
                    <a:ext uri="{FF2B5EF4-FFF2-40B4-BE49-F238E27FC236}">
                      <a16:creationId xmlns:a16="http://schemas.microsoft.com/office/drawing/2014/main" id="{1F16E21E-6FF7-4D92-B5AB-F1B210E8D4F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Line 70">
                  <a:extLst>
                    <a:ext uri="{FF2B5EF4-FFF2-40B4-BE49-F238E27FC236}">
                      <a16:creationId xmlns:a16="http://schemas.microsoft.com/office/drawing/2014/main" id="{E6D26AF0-8B26-4B76-B520-39507E64181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42" name="Group 141">
              <a:extLst>
                <a:ext uri="{FF2B5EF4-FFF2-40B4-BE49-F238E27FC236}">
                  <a16:creationId xmlns:a16="http://schemas.microsoft.com/office/drawing/2014/main" id="{46550D95-D676-4064-9B82-6BE9520096B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384669" y="4915016"/>
              <a:ext cx="633413" cy="1620000"/>
              <a:chOff x="3384669" y="4915016"/>
              <a:chExt cx="633413" cy="1620000"/>
            </a:xfrm>
          </p:grpSpPr>
          <p:grpSp>
            <p:nvGrpSpPr>
              <p:cNvPr id="33" name="Group 32">
                <a:extLst>
                  <a:ext uri="{FF2B5EF4-FFF2-40B4-BE49-F238E27FC236}">
                    <a16:creationId xmlns:a16="http://schemas.microsoft.com/office/drawing/2014/main" id="{E3F10329-29C7-42E4-BA22-CD1201CEF79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a:off x="3384669" y="4946104"/>
                <a:ext cx="633413" cy="1419225"/>
                <a:chOff x="5959192" y="333389"/>
                <a:chExt cx="633413" cy="1419225"/>
              </a:xfrm>
            </p:grpSpPr>
            <p:sp>
              <p:nvSpPr>
                <p:cNvPr id="35" name="Freeform 68">
                  <a:extLst>
                    <a:ext uri="{FF2B5EF4-FFF2-40B4-BE49-F238E27FC236}">
                      <a16:creationId xmlns:a16="http://schemas.microsoft.com/office/drawing/2014/main" id="{39A5C44A-06A4-43BE-A666-08E17199C85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69">
                  <a:extLst>
                    <a:ext uri="{FF2B5EF4-FFF2-40B4-BE49-F238E27FC236}">
                      <a16:creationId xmlns:a16="http://schemas.microsoft.com/office/drawing/2014/main" id="{4FFD648A-4214-47DB-B980-6A315E2655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34" name="Line 70">
                <a:extLst>
                  <a:ext uri="{FF2B5EF4-FFF2-40B4-BE49-F238E27FC236}">
                    <a16:creationId xmlns:a16="http://schemas.microsoft.com/office/drawing/2014/main" id="{C810BE59-2768-4B0E-A3FD-A6784A2C840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rot="18900000" flipV="1">
                <a:off x="3774042" y="4915016"/>
                <a:ext cx="0" cy="162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43" name="Group 142">
              <a:extLst>
                <a:ext uri="{FF2B5EF4-FFF2-40B4-BE49-F238E27FC236}">
                  <a16:creationId xmlns:a16="http://schemas.microsoft.com/office/drawing/2014/main" id="{11652DC8-2B9B-409D-8B87-E8D97CBF002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540013" y="1046180"/>
              <a:ext cx="903599" cy="2160000"/>
              <a:chOff x="9057947" y="3423463"/>
              <a:chExt cx="903599" cy="2160000"/>
            </a:xfrm>
          </p:grpSpPr>
          <p:grpSp>
            <p:nvGrpSpPr>
              <p:cNvPr id="144" name="Group 143">
                <a:extLst>
                  <a:ext uri="{FF2B5EF4-FFF2-40B4-BE49-F238E27FC236}">
                    <a16:creationId xmlns:a16="http://schemas.microsoft.com/office/drawing/2014/main" id="{403350CC-3DBE-4071-8279-74DBDD4F9DD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31" name="Freeform: Shape 30">
                  <a:extLst>
                    <a:ext uri="{FF2B5EF4-FFF2-40B4-BE49-F238E27FC236}">
                      <a16:creationId xmlns:a16="http://schemas.microsoft.com/office/drawing/2014/main" id="{38432FD0-1F86-419C-BE0D-605DEBE10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2" name="Freeform: Shape 31">
                  <a:extLst>
                    <a:ext uri="{FF2B5EF4-FFF2-40B4-BE49-F238E27FC236}">
                      <a16:creationId xmlns:a16="http://schemas.microsoft.com/office/drawing/2014/main" id="{8F4BCABC-4173-4006-9B50-22E0BE31D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nvGrpSpPr>
              <p:cNvPr id="145" name="Group 144">
                <a:extLst>
                  <a:ext uri="{FF2B5EF4-FFF2-40B4-BE49-F238E27FC236}">
                    <a16:creationId xmlns:a16="http://schemas.microsoft.com/office/drawing/2014/main" id="{8E6DD52D-5C11-4364-A277-0BC6C05CACB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46" name="Straight Connector 145">
                  <a:extLst>
                    <a:ext uri="{FF2B5EF4-FFF2-40B4-BE49-F238E27FC236}">
                      <a16:creationId xmlns:a16="http://schemas.microsoft.com/office/drawing/2014/main" id="{A2C9CE77-5338-4C9B-BCB7-1D6A7A2C72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7" name="Rectangle 5">
                  <a:extLst>
                    <a:ext uri="{FF2B5EF4-FFF2-40B4-BE49-F238E27FC236}">
                      <a16:creationId xmlns:a16="http://schemas.microsoft.com/office/drawing/2014/main" id="{DD8C86C1-51BA-4CB2-918E-99A73E2EC3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5">
                  <a:extLst>
                    <a:ext uri="{FF2B5EF4-FFF2-40B4-BE49-F238E27FC236}">
                      <a16:creationId xmlns:a16="http://schemas.microsoft.com/office/drawing/2014/main" id="{713D5C9F-7DFE-4DDD-A89E-55BCBDFEC0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cxnSp>
        <p:nvCxnSpPr>
          <p:cNvPr id="79" name="Straight Connector 78">
            <a:extLst>
              <a:ext uri="{FF2B5EF4-FFF2-40B4-BE49-F238E27FC236}">
                <a16:creationId xmlns:a16="http://schemas.microsoft.com/office/drawing/2014/main" id="{D56ACE5F-BE95-4218-ADF7-6F1DEF6A946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69087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1" name="Group 80">
            <a:extLst>
              <a:ext uri="{FF2B5EF4-FFF2-40B4-BE49-F238E27FC236}">
                <a16:creationId xmlns:a16="http://schemas.microsoft.com/office/drawing/2014/main" id="{801DF50F-B47F-405F-BDF3-73DAC01BB9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173184" y="602681"/>
            <a:ext cx="3615648" cy="5932335"/>
            <a:chOff x="402434" y="602681"/>
            <a:chExt cx="3615648" cy="5932335"/>
          </a:xfrm>
        </p:grpSpPr>
        <p:grpSp>
          <p:nvGrpSpPr>
            <p:cNvPr id="82" name="Group 81">
              <a:extLst>
                <a:ext uri="{FF2B5EF4-FFF2-40B4-BE49-F238E27FC236}">
                  <a16:creationId xmlns:a16="http://schemas.microsoft.com/office/drawing/2014/main" id="{2457533F-CAD7-46C2-9CB3-8505B2DFABA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710054" y="399231"/>
              <a:ext cx="317159" cy="932400"/>
              <a:chOff x="6376988" y="280988"/>
              <a:chExt cx="633413" cy="1862138"/>
            </a:xfrm>
          </p:grpSpPr>
          <p:sp>
            <p:nvSpPr>
              <p:cNvPr id="139" name="Freeform 68">
                <a:extLst>
                  <a:ext uri="{FF2B5EF4-FFF2-40B4-BE49-F238E27FC236}">
                    <a16:creationId xmlns:a16="http://schemas.microsoft.com/office/drawing/2014/main" id="{66E9686F-CED0-475E-A28A-D8CDBCCDD1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0" name="Freeform 69">
                <a:extLst>
                  <a:ext uri="{FF2B5EF4-FFF2-40B4-BE49-F238E27FC236}">
                    <a16:creationId xmlns:a16="http://schemas.microsoft.com/office/drawing/2014/main" id="{254AFE2B-C030-4DF5-B113-1A9ECB6A65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1" name="Line 70">
                <a:extLst>
                  <a:ext uri="{FF2B5EF4-FFF2-40B4-BE49-F238E27FC236}">
                    <a16:creationId xmlns:a16="http://schemas.microsoft.com/office/drawing/2014/main" id="{02E0618D-FC2B-49B2-B15F-0EA6139909E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83" name="Oval 82">
              <a:extLst>
                <a:ext uri="{FF2B5EF4-FFF2-40B4-BE49-F238E27FC236}">
                  <a16:creationId xmlns:a16="http://schemas.microsoft.com/office/drawing/2014/main" id="{3BC4DEAB-C1FD-4FA7-9417-3E053D540E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333586" y="839438"/>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84" name="Group 83">
              <a:extLst>
                <a:ext uri="{FF2B5EF4-FFF2-40B4-BE49-F238E27FC236}">
                  <a16:creationId xmlns:a16="http://schemas.microsoft.com/office/drawing/2014/main" id="{77615B8B-540B-420B-87F1-5F51415E7F2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3500000">
              <a:off x="1732866" y="390058"/>
              <a:ext cx="1785984" cy="2211229"/>
              <a:chOff x="3125006" y="3171595"/>
              <a:chExt cx="1785984" cy="2211229"/>
            </a:xfrm>
          </p:grpSpPr>
          <p:grpSp>
            <p:nvGrpSpPr>
              <p:cNvPr id="131" name="Group 130">
                <a:extLst>
                  <a:ext uri="{FF2B5EF4-FFF2-40B4-BE49-F238E27FC236}">
                    <a16:creationId xmlns:a16="http://schemas.microsoft.com/office/drawing/2014/main" id="{82E16796-0833-4B54-AED9-A3611C9BD19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35" name="Straight Connector 134">
                  <a:extLst>
                    <a:ext uri="{FF2B5EF4-FFF2-40B4-BE49-F238E27FC236}">
                      <a16:creationId xmlns:a16="http://schemas.microsoft.com/office/drawing/2014/main" id="{F1E2155D-D771-4139-BC04-B5F026AEBB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746D84B4-B9EF-417C-A565-F9B86978EC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37" name="Rectangle 30">
                  <a:extLst>
                    <a:ext uri="{FF2B5EF4-FFF2-40B4-BE49-F238E27FC236}">
                      <a16:creationId xmlns:a16="http://schemas.microsoft.com/office/drawing/2014/main" id="{66FFC568-D3F5-4FA6-B28A-516DE623F5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30">
                  <a:extLst>
                    <a:ext uri="{FF2B5EF4-FFF2-40B4-BE49-F238E27FC236}">
                      <a16:creationId xmlns:a16="http://schemas.microsoft.com/office/drawing/2014/main" id="{2C3FB912-25F7-4822-B327-DA1E9B335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2" name="Group 131">
                <a:extLst>
                  <a:ext uri="{FF2B5EF4-FFF2-40B4-BE49-F238E27FC236}">
                    <a16:creationId xmlns:a16="http://schemas.microsoft.com/office/drawing/2014/main" id="{4FC8FB21-D7E1-4978-AD20-5E68B4C580E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33" name="Freeform: Shape 132">
                  <a:extLst>
                    <a:ext uri="{FF2B5EF4-FFF2-40B4-BE49-F238E27FC236}">
                      <a16:creationId xmlns:a16="http://schemas.microsoft.com/office/drawing/2014/main" id="{51BBD3DF-C644-4E9C-A11C-B6336B889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34" name="Freeform: Shape 133">
                  <a:extLst>
                    <a:ext uri="{FF2B5EF4-FFF2-40B4-BE49-F238E27FC236}">
                      <a16:creationId xmlns:a16="http://schemas.microsoft.com/office/drawing/2014/main" id="{0B53158D-9F0C-4064-B804-2C1F8AEBE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85" name="Group 84">
              <a:extLst>
                <a:ext uri="{FF2B5EF4-FFF2-40B4-BE49-F238E27FC236}">
                  <a16:creationId xmlns:a16="http://schemas.microsoft.com/office/drawing/2014/main" id="{B9D93B3C-5026-425E-9179-CBB944A9096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0000" y="2480400"/>
              <a:ext cx="2457450" cy="3838575"/>
              <a:chOff x="587376" y="280988"/>
              <a:chExt cx="2457450" cy="3838575"/>
            </a:xfrm>
          </p:grpSpPr>
          <p:sp>
            <p:nvSpPr>
              <p:cNvPr id="109" name="Freeform 64">
                <a:extLst>
                  <a:ext uri="{FF2B5EF4-FFF2-40B4-BE49-F238E27FC236}">
                    <a16:creationId xmlns:a16="http://schemas.microsoft.com/office/drawing/2014/main" id="{5C84A49A-BD66-4BEA-A06B-2FA89468BB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81">
                <a:extLst>
                  <a:ext uri="{FF2B5EF4-FFF2-40B4-BE49-F238E27FC236}">
                    <a16:creationId xmlns:a16="http://schemas.microsoft.com/office/drawing/2014/main" id="{EB8895A6-E32C-4B09-B9E0-314C000A28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61">
                <a:extLst>
                  <a:ext uri="{FF2B5EF4-FFF2-40B4-BE49-F238E27FC236}">
                    <a16:creationId xmlns:a16="http://schemas.microsoft.com/office/drawing/2014/main" id="{6ABA4FEE-5223-4565-9B11-5E7CD13236D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78">
                <a:extLst>
                  <a:ext uri="{FF2B5EF4-FFF2-40B4-BE49-F238E27FC236}">
                    <a16:creationId xmlns:a16="http://schemas.microsoft.com/office/drawing/2014/main" id="{38C78FAF-A05E-4962-8571-B6C83FB4EF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84">
                <a:extLst>
                  <a:ext uri="{FF2B5EF4-FFF2-40B4-BE49-F238E27FC236}">
                    <a16:creationId xmlns:a16="http://schemas.microsoft.com/office/drawing/2014/main" id="{B94F41EA-CB57-4E1D-9C7F-6E482F0EB6A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87">
                <a:extLst>
                  <a:ext uri="{FF2B5EF4-FFF2-40B4-BE49-F238E27FC236}">
                    <a16:creationId xmlns:a16="http://schemas.microsoft.com/office/drawing/2014/main" id="{36E5C22C-6491-4028-8C8F-2BBA91B6929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60">
                <a:extLst>
                  <a:ext uri="{FF2B5EF4-FFF2-40B4-BE49-F238E27FC236}">
                    <a16:creationId xmlns:a16="http://schemas.microsoft.com/office/drawing/2014/main" id="{C68EAD32-DAD2-4E24-A17D-9EF57C0FA5B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59">
                <a:extLst>
                  <a:ext uri="{FF2B5EF4-FFF2-40B4-BE49-F238E27FC236}">
                    <a16:creationId xmlns:a16="http://schemas.microsoft.com/office/drawing/2014/main" id="{0C6E1ABE-BB08-4327-9CDD-11A5D0130E4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62">
                <a:extLst>
                  <a:ext uri="{FF2B5EF4-FFF2-40B4-BE49-F238E27FC236}">
                    <a16:creationId xmlns:a16="http://schemas.microsoft.com/office/drawing/2014/main" id="{88D096DA-BFC9-44D7-8441-490FA2D404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8" name="Freeform 65">
                <a:extLst>
                  <a:ext uri="{FF2B5EF4-FFF2-40B4-BE49-F238E27FC236}">
                    <a16:creationId xmlns:a16="http://schemas.microsoft.com/office/drawing/2014/main" id="{152CB9CF-F70A-46B0-AB37-7922D326BD0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79">
                <a:extLst>
                  <a:ext uri="{FF2B5EF4-FFF2-40B4-BE49-F238E27FC236}">
                    <a16:creationId xmlns:a16="http://schemas.microsoft.com/office/drawing/2014/main" id="{28240976-82E5-4A37-8E2B-A07CCFD13D9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82">
                <a:extLst>
                  <a:ext uri="{FF2B5EF4-FFF2-40B4-BE49-F238E27FC236}">
                    <a16:creationId xmlns:a16="http://schemas.microsoft.com/office/drawing/2014/main" id="{0C25B6B7-4317-4482-A474-2830FA6E59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85">
                <a:extLst>
                  <a:ext uri="{FF2B5EF4-FFF2-40B4-BE49-F238E27FC236}">
                    <a16:creationId xmlns:a16="http://schemas.microsoft.com/office/drawing/2014/main" id="{5C0EDF04-E84E-457D-A5F9-7746545AB2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88">
                <a:extLst>
                  <a:ext uri="{FF2B5EF4-FFF2-40B4-BE49-F238E27FC236}">
                    <a16:creationId xmlns:a16="http://schemas.microsoft.com/office/drawing/2014/main" id="{566313AB-A9AB-4B84-8C23-50E7259171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23" name="Group 122">
                <a:extLst>
                  <a:ext uri="{FF2B5EF4-FFF2-40B4-BE49-F238E27FC236}">
                    <a16:creationId xmlns:a16="http://schemas.microsoft.com/office/drawing/2014/main" id="{2F31BFB5-317D-4135-930A-240F7A56EA8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4" name="Line 63">
                  <a:extLst>
                    <a:ext uri="{FF2B5EF4-FFF2-40B4-BE49-F238E27FC236}">
                      <a16:creationId xmlns:a16="http://schemas.microsoft.com/office/drawing/2014/main" id="{9102C0AC-7FF7-4F4B-B7C1-C8CE4846A1C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 name="Line 66">
                  <a:extLst>
                    <a:ext uri="{FF2B5EF4-FFF2-40B4-BE49-F238E27FC236}">
                      <a16:creationId xmlns:a16="http://schemas.microsoft.com/office/drawing/2014/main" id="{64BAC77C-E14F-4FA8-9D0A-55B646EEA468}"/>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Line 67">
                  <a:extLst>
                    <a:ext uri="{FF2B5EF4-FFF2-40B4-BE49-F238E27FC236}">
                      <a16:creationId xmlns:a16="http://schemas.microsoft.com/office/drawing/2014/main" id="{0B88DC73-9AC3-42F8-8C9E-94EE9B61AE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7" name="Line 80">
                  <a:extLst>
                    <a:ext uri="{FF2B5EF4-FFF2-40B4-BE49-F238E27FC236}">
                      <a16:creationId xmlns:a16="http://schemas.microsoft.com/office/drawing/2014/main" id="{26BBA2D9-E4D0-424E-9825-61A9B3C0A37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8" name="Line 83">
                  <a:extLst>
                    <a:ext uri="{FF2B5EF4-FFF2-40B4-BE49-F238E27FC236}">
                      <a16:creationId xmlns:a16="http://schemas.microsoft.com/office/drawing/2014/main" id="{F6D4FA39-E0CC-4991-83D0-606E03CF1D3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 name="Line 86">
                  <a:extLst>
                    <a:ext uri="{FF2B5EF4-FFF2-40B4-BE49-F238E27FC236}">
                      <a16:creationId xmlns:a16="http://schemas.microsoft.com/office/drawing/2014/main" id="{3819BE2B-7D47-443C-B1DF-2EA57679D17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 name="Line 89">
                  <a:extLst>
                    <a:ext uri="{FF2B5EF4-FFF2-40B4-BE49-F238E27FC236}">
                      <a16:creationId xmlns:a16="http://schemas.microsoft.com/office/drawing/2014/main" id="{86B1E78E-D338-4BAE-9FB1-1A9118AD3DDE}"/>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86" name="Oval 85">
              <a:extLst>
                <a:ext uri="{FF2B5EF4-FFF2-40B4-BE49-F238E27FC236}">
                  <a16:creationId xmlns:a16="http://schemas.microsoft.com/office/drawing/2014/main" id="{4EC68A1A-796C-4F5F-8F41-0124729201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742320" y="5778888"/>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87" name="Group 86">
              <a:extLst>
                <a:ext uri="{FF2B5EF4-FFF2-40B4-BE49-F238E27FC236}">
                  <a16:creationId xmlns:a16="http://schemas.microsoft.com/office/drawing/2014/main" id="{272E52F1-29AD-47C2-904E-60B72D4A910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305927" y="2362458"/>
              <a:ext cx="641183" cy="1069728"/>
              <a:chOff x="6484112" y="2967038"/>
              <a:chExt cx="641183" cy="1069728"/>
            </a:xfrm>
          </p:grpSpPr>
          <p:grpSp>
            <p:nvGrpSpPr>
              <p:cNvPr id="101" name="Group 100">
                <a:extLst>
                  <a:ext uri="{FF2B5EF4-FFF2-40B4-BE49-F238E27FC236}">
                    <a16:creationId xmlns:a16="http://schemas.microsoft.com/office/drawing/2014/main" id="{B3F829B9-B86F-47B0-A187-2202CCB861B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06" name="Freeform 68">
                  <a:extLst>
                    <a:ext uri="{FF2B5EF4-FFF2-40B4-BE49-F238E27FC236}">
                      <a16:creationId xmlns:a16="http://schemas.microsoft.com/office/drawing/2014/main" id="{ED1B3641-1CFF-46F3-873A-3B6AA5D79E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69">
                  <a:extLst>
                    <a:ext uri="{FF2B5EF4-FFF2-40B4-BE49-F238E27FC236}">
                      <a16:creationId xmlns:a16="http://schemas.microsoft.com/office/drawing/2014/main" id="{2C8E8742-B905-4C81-9553-19C64E8F3F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8" name="Line 70">
                  <a:extLst>
                    <a:ext uri="{FF2B5EF4-FFF2-40B4-BE49-F238E27FC236}">
                      <a16:creationId xmlns:a16="http://schemas.microsoft.com/office/drawing/2014/main" id="{E10BE229-40F6-4A15-9282-BD78053FB5E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2" name="Group 101">
                <a:extLst>
                  <a:ext uri="{FF2B5EF4-FFF2-40B4-BE49-F238E27FC236}">
                    <a16:creationId xmlns:a16="http://schemas.microsoft.com/office/drawing/2014/main" id="{543B3E07-5E30-43C1-9169-90E713C27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03" name="Freeform 68">
                  <a:extLst>
                    <a:ext uri="{FF2B5EF4-FFF2-40B4-BE49-F238E27FC236}">
                      <a16:creationId xmlns:a16="http://schemas.microsoft.com/office/drawing/2014/main" id="{03FCAAE2-5982-4748-8355-1245B745230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69">
                  <a:extLst>
                    <a:ext uri="{FF2B5EF4-FFF2-40B4-BE49-F238E27FC236}">
                      <a16:creationId xmlns:a16="http://schemas.microsoft.com/office/drawing/2014/main" id="{3B21621D-2AAA-4224-B85E-F14F1587A1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5" name="Line 70">
                  <a:extLst>
                    <a:ext uri="{FF2B5EF4-FFF2-40B4-BE49-F238E27FC236}">
                      <a16:creationId xmlns:a16="http://schemas.microsoft.com/office/drawing/2014/main" id="{B69DCE92-933C-4180-9ECE-C159FF0ED2B4}"/>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88" name="Group 87">
              <a:extLst>
                <a:ext uri="{FF2B5EF4-FFF2-40B4-BE49-F238E27FC236}">
                  <a16:creationId xmlns:a16="http://schemas.microsoft.com/office/drawing/2014/main" id="{3774B519-16FD-45D1-81B3-F10B796BD15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384669" y="4915016"/>
              <a:ext cx="633413" cy="1620000"/>
              <a:chOff x="3384669" y="4915016"/>
              <a:chExt cx="633413" cy="1620000"/>
            </a:xfrm>
          </p:grpSpPr>
          <p:grpSp>
            <p:nvGrpSpPr>
              <p:cNvPr id="97" name="Group 96">
                <a:extLst>
                  <a:ext uri="{FF2B5EF4-FFF2-40B4-BE49-F238E27FC236}">
                    <a16:creationId xmlns:a16="http://schemas.microsoft.com/office/drawing/2014/main" id="{E1718837-BAB1-4751-8766-2CD3B30947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a:off x="3384669" y="4946104"/>
                <a:ext cx="633413" cy="1419225"/>
                <a:chOff x="5959192" y="333389"/>
                <a:chExt cx="633413" cy="1419225"/>
              </a:xfrm>
            </p:grpSpPr>
            <p:sp>
              <p:nvSpPr>
                <p:cNvPr id="99" name="Freeform 68">
                  <a:extLst>
                    <a:ext uri="{FF2B5EF4-FFF2-40B4-BE49-F238E27FC236}">
                      <a16:creationId xmlns:a16="http://schemas.microsoft.com/office/drawing/2014/main" id="{85774601-5D43-405D-B593-93550F4C578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69">
                  <a:extLst>
                    <a:ext uri="{FF2B5EF4-FFF2-40B4-BE49-F238E27FC236}">
                      <a16:creationId xmlns:a16="http://schemas.microsoft.com/office/drawing/2014/main" id="{3E1DA161-17EA-4A32-A428-C2368EBACB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98" name="Line 70">
                <a:extLst>
                  <a:ext uri="{FF2B5EF4-FFF2-40B4-BE49-F238E27FC236}">
                    <a16:creationId xmlns:a16="http://schemas.microsoft.com/office/drawing/2014/main" id="{C5270C31-E701-47DC-BAC5-DE712455395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rot="18900000" flipV="1">
                <a:off x="3774042" y="4915016"/>
                <a:ext cx="0" cy="162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9" name="Group 88">
              <a:extLst>
                <a:ext uri="{FF2B5EF4-FFF2-40B4-BE49-F238E27FC236}">
                  <a16:creationId xmlns:a16="http://schemas.microsoft.com/office/drawing/2014/main" id="{9B78A593-AB03-4D7B-8996-22F6035661E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540013" y="1046180"/>
              <a:ext cx="903599" cy="2160000"/>
              <a:chOff x="9057947" y="3423463"/>
              <a:chExt cx="903599" cy="2160000"/>
            </a:xfrm>
          </p:grpSpPr>
          <p:grpSp>
            <p:nvGrpSpPr>
              <p:cNvPr id="90" name="Group 89">
                <a:extLst>
                  <a:ext uri="{FF2B5EF4-FFF2-40B4-BE49-F238E27FC236}">
                    <a16:creationId xmlns:a16="http://schemas.microsoft.com/office/drawing/2014/main" id="{C4C08476-8891-498B-95DD-3D4BB02B4EF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95" name="Freeform: Shape 94">
                  <a:extLst>
                    <a:ext uri="{FF2B5EF4-FFF2-40B4-BE49-F238E27FC236}">
                      <a16:creationId xmlns:a16="http://schemas.microsoft.com/office/drawing/2014/main" id="{C9C077B4-3B4E-4043-BAF4-65306ADBE2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96" name="Freeform: Shape 95">
                  <a:extLst>
                    <a:ext uri="{FF2B5EF4-FFF2-40B4-BE49-F238E27FC236}">
                      <a16:creationId xmlns:a16="http://schemas.microsoft.com/office/drawing/2014/main" id="{0CCC2DDE-715C-4561-A70C-60428A65C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nvGrpSpPr>
              <p:cNvPr id="91" name="Group 90">
                <a:extLst>
                  <a:ext uri="{FF2B5EF4-FFF2-40B4-BE49-F238E27FC236}">
                    <a16:creationId xmlns:a16="http://schemas.microsoft.com/office/drawing/2014/main" id="{4E49FC98-B2F5-43E4-A679-8E5570FB844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92" name="Straight Connector 91">
                  <a:extLst>
                    <a:ext uri="{FF2B5EF4-FFF2-40B4-BE49-F238E27FC236}">
                      <a16:creationId xmlns:a16="http://schemas.microsoft.com/office/drawing/2014/main" id="{AA01852B-2060-4247-9EE9-0E6754450B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93" name="Rectangle 5">
                  <a:extLst>
                    <a:ext uri="{FF2B5EF4-FFF2-40B4-BE49-F238E27FC236}">
                      <a16:creationId xmlns:a16="http://schemas.microsoft.com/office/drawing/2014/main" id="{13822ECB-A528-476C-B4CB-4A3F54A82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5">
                  <a:extLst>
                    <a:ext uri="{FF2B5EF4-FFF2-40B4-BE49-F238E27FC236}">
                      <a16:creationId xmlns:a16="http://schemas.microsoft.com/office/drawing/2014/main" id="{FCD6DA27-598F-4F38-A652-5C6F6F2B94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Tree>
    <p:extLst>
      <p:ext uri="{BB962C8B-B14F-4D97-AF65-F5344CB8AC3E}">
        <p14:creationId xmlns:p14="http://schemas.microsoft.com/office/powerpoint/2010/main" val="136722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[4] outlier handling continue…..</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226337" y="1095469"/>
            <a:ext cx="11305264" cy="5133881"/>
          </a:xfrm>
        </p:spPr>
        <p:txBody>
          <a:bodyPr/>
          <a:lstStyle/>
          <a:p>
            <a:r>
              <a:rPr lang="en-GB" dirty="0"/>
              <a:t>Box plot of Profit  </a:t>
            </a:r>
            <a:endParaRPr lang="en-US" dirty="0"/>
          </a:p>
        </p:txBody>
      </p:sp>
      <p:pic>
        <p:nvPicPr>
          <p:cNvPr id="6" name="Picture 5">
            <a:extLst>
              <a:ext uri="{FF2B5EF4-FFF2-40B4-BE49-F238E27FC236}">
                <a16:creationId xmlns:a16="http://schemas.microsoft.com/office/drawing/2014/main" id="{785474AE-9E49-D34B-1FF0-F4866DE904E0}"/>
              </a:ext>
            </a:extLst>
          </p:cNvPr>
          <p:cNvPicPr>
            <a:picLocks noChangeAspect="1"/>
          </p:cNvPicPr>
          <p:nvPr/>
        </p:nvPicPr>
        <p:blipFill>
          <a:blip r:embed="rId2"/>
          <a:stretch>
            <a:fillRect/>
          </a:stretch>
        </p:blipFill>
        <p:spPr>
          <a:xfrm>
            <a:off x="568162" y="1476036"/>
            <a:ext cx="9698468" cy="4862372"/>
          </a:xfrm>
          <a:prstGeom prst="rect">
            <a:avLst/>
          </a:prstGeom>
        </p:spPr>
      </p:pic>
    </p:spTree>
    <p:extLst>
      <p:ext uri="{BB962C8B-B14F-4D97-AF65-F5344CB8AC3E}">
        <p14:creationId xmlns:p14="http://schemas.microsoft.com/office/powerpoint/2010/main" val="41521444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sz="3600" dirty="0"/>
              <a:t>[5] Normalization:</a:t>
            </a:r>
            <a:br>
              <a:rPr lang="en-US" sz="3600"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398353" y="1457608"/>
            <a:ext cx="11603148" cy="4771742"/>
          </a:xfrm>
        </p:spPr>
        <p:txBody>
          <a:bodyPr/>
          <a:lstStyle/>
          <a:p>
            <a:r>
              <a:rPr lang="en-US" dirty="0"/>
              <a:t>Code: </a:t>
            </a:r>
          </a:p>
          <a:p>
            <a:pPr marL="0" indent="0">
              <a:buNone/>
            </a:pPr>
            <a:r>
              <a:rPr lang="en-US" dirty="0"/>
              <a:t> we normalize data to </a:t>
            </a:r>
            <a:br>
              <a:rPr lang="en-US" dirty="0"/>
            </a:br>
            <a:r>
              <a:rPr lang="en-US" dirty="0"/>
              <a:t>handle negative value of </a:t>
            </a:r>
            <a:br>
              <a:rPr lang="en-US" dirty="0"/>
            </a:br>
            <a:r>
              <a:rPr lang="en-US" dirty="0"/>
              <a:t>the data </a:t>
            </a:r>
            <a:br>
              <a:rPr lang="en-US" dirty="0"/>
            </a:br>
            <a:r>
              <a:rPr lang="en-US" dirty="0"/>
              <a:t>so as we view box plot </a:t>
            </a:r>
            <a:br>
              <a:rPr lang="en-US" dirty="0"/>
            </a:br>
            <a:r>
              <a:rPr lang="en-US" dirty="0"/>
              <a:t>of the profit column to </a:t>
            </a:r>
            <a:br>
              <a:rPr lang="en-US" dirty="0"/>
            </a:br>
            <a:r>
              <a:rPr lang="en-US" dirty="0"/>
              <a:t>make sure :</a:t>
            </a:r>
          </a:p>
        </p:txBody>
      </p:sp>
      <p:pic>
        <p:nvPicPr>
          <p:cNvPr id="5" name="Picture 4">
            <a:extLst>
              <a:ext uri="{FF2B5EF4-FFF2-40B4-BE49-F238E27FC236}">
                <a16:creationId xmlns:a16="http://schemas.microsoft.com/office/drawing/2014/main" id="{8F1BF2A5-634F-163B-4CEC-3380073F1F25}"/>
              </a:ext>
            </a:extLst>
          </p:cNvPr>
          <p:cNvPicPr>
            <a:picLocks noChangeAspect="1"/>
          </p:cNvPicPr>
          <p:nvPr/>
        </p:nvPicPr>
        <p:blipFill>
          <a:blip r:embed="rId2"/>
          <a:stretch>
            <a:fillRect/>
          </a:stretch>
        </p:blipFill>
        <p:spPr>
          <a:xfrm>
            <a:off x="3898650" y="262146"/>
            <a:ext cx="8003206" cy="4499978"/>
          </a:xfrm>
          <a:prstGeom prst="rect">
            <a:avLst/>
          </a:prstGeom>
        </p:spPr>
      </p:pic>
    </p:spTree>
    <p:extLst>
      <p:ext uri="{BB962C8B-B14F-4D97-AF65-F5344CB8AC3E}">
        <p14:creationId xmlns:p14="http://schemas.microsoft.com/office/powerpoint/2010/main" val="34351750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sz="3600" dirty="0"/>
              <a:t>[5] Normalization continue……:</a:t>
            </a:r>
            <a:br>
              <a:rPr lang="en-US" sz="3600"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398353" y="1457608"/>
            <a:ext cx="11603148" cy="4771742"/>
          </a:xfrm>
        </p:spPr>
        <p:txBody>
          <a:bodyPr/>
          <a:lstStyle/>
          <a:p>
            <a:pPr marL="0" indent="0">
              <a:buNone/>
            </a:pPr>
            <a:r>
              <a:rPr lang="en-US" dirty="0"/>
              <a:t>so as we view box plot </a:t>
            </a:r>
            <a:br>
              <a:rPr lang="en-US" dirty="0"/>
            </a:br>
            <a:r>
              <a:rPr lang="en-US" dirty="0"/>
              <a:t>of the profit column to </a:t>
            </a:r>
            <a:br>
              <a:rPr lang="en-US" dirty="0"/>
            </a:br>
            <a:r>
              <a:rPr lang="en-US" dirty="0"/>
              <a:t>make sure :</a:t>
            </a:r>
          </a:p>
          <a:p>
            <a:pPr marL="0" indent="0">
              <a:buNone/>
            </a:pPr>
            <a:endParaRPr lang="en-US" dirty="0"/>
          </a:p>
        </p:txBody>
      </p:sp>
      <p:pic>
        <p:nvPicPr>
          <p:cNvPr id="6" name="Picture 5">
            <a:extLst>
              <a:ext uri="{FF2B5EF4-FFF2-40B4-BE49-F238E27FC236}">
                <a16:creationId xmlns:a16="http://schemas.microsoft.com/office/drawing/2014/main" id="{7EE04D19-080D-B615-0561-D058B99B7A63}"/>
              </a:ext>
            </a:extLst>
          </p:cNvPr>
          <p:cNvPicPr>
            <a:picLocks noChangeAspect="1"/>
          </p:cNvPicPr>
          <p:nvPr/>
        </p:nvPicPr>
        <p:blipFill>
          <a:blip r:embed="rId2"/>
          <a:stretch>
            <a:fillRect/>
          </a:stretch>
        </p:blipFill>
        <p:spPr>
          <a:xfrm>
            <a:off x="3020839" y="1296646"/>
            <a:ext cx="8772808" cy="4932704"/>
          </a:xfrm>
          <a:prstGeom prst="rect">
            <a:avLst/>
          </a:prstGeom>
        </p:spPr>
      </p:pic>
    </p:spTree>
    <p:extLst>
      <p:ext uri="{BB962C8B-B14F-4D97-AF65-F5344CB8AC3E}">
        <p14:creationId xmlns:p14="http://schemas.microsoft.com/office/powerpoint/2010/main" val="28649952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p:txBody>
          <a:bodyPr>
            <a:normAutofit fontScale="90000"/>
          </a:bodyPr>
          <a:lstStyle/>
          <a:p>
            <a:r>
              <a:rPr lang="en-US" dirty="0"/>
              <a:t>[6] Handling inconsistency:</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568163" y="1312752"/>
            <a:ext cx="11454839" cy="4916598"/>
          </a:xfrm>
        </p:spPr>
        <p:txBody>
          <a:bodyPr/>
          <a:lstStyle/>
          <a:p>
            <a:r>
              <a:rPr lang="en-GB" dirty="0"/>
              <a:t>F</a:t>
            </a:r>
            <a:r>
              <a:rPr lang="en-US" dirty="0"/>
              <a:t>or the logic of our data </a:t>
            </a:r>
          </a:p>
          <a:p>
            <a:pPr marL="0" indent="0">
              <a:buNone/>
            </a:pPr>
            <a:r>
              <a:rPr lang="en-US" dirty="0"/>
              <a:t>the consistency could found if </a:t>
            </a:r>
          </a:p>
          <a:p>
            <a:pPr marL="0" indent="0">
              <a:buNone/>
            </a:pPr>
            <a:r>
              <a:rPr lang="en-US" dirty="0"/>
              <a:t>The shipping date is before order date </a:t>
            </a:r>
          </a:p>
          <a:p>
            <a:pPr marL="0" indent="0">
              <a:buNone/>
            </a:pPr>
            <a:r>
              <a:rPr lang="en-US" dirty="0"/>
              <a:t>If this found in the data we should drop:</a:t>
            </a:r>
          </a:p>
          <a:p>
            <a:pPr marL="0" indent="0">
              <a:buNone/>
            </a:pPr>
            <a:r>
              <a:rPr lang="en-US" dirty="0"/>
              <a:t>So we check by count we find no conflict</a:t>
            </a:r>
          </a:p>
          <a:p>
            <a:pPr marL="0" indent="0">
              <a:buNone/>
            </a:pPr>
            <a:r>
              <a:rPr lang="en-US" dirty="0"/>
              <a:t>Consistencies.</a:t>
            </a:r>
          </a:p>
          <a:p>
            <a:pPr marL="0" indent="0">
              <a:buNone/>
            </a:pPr>
            <a:endParaRPr lang="en-US" dirty="0"/>
          </a:p>
        </p:txBody>
      </p:sp>
      <p:pic>
        <p:nvPicPr>
          <p:cNvPr id="5" name="Picture 4">
            <a:extLst>
              <a:ext uri="{FF2B5EF4-FFF2-40B4-BE49-F238E27FC236}">
                <a16:creationId xmlns:a16="http://schemas.microsoft.com/office/drawing/2014/main" id="{088E5193-D36B-174F-E6C6-2D8311748ABA}"/>
              </a:ext>
            </a:extLst>
          </p:cNvPr>
          <p:cNvPicPr>
            <a:picLocks noChangeAspect="1"/>
          </p:cNvPicPr>
          <p:nvPr/>
        </p:nvPicPr>
        <p:blipFill>
          <a:blip r:embed="rId2"/>
          <a:stretch>
            <a:fillRect/>
          </a:stretch>
        </p:blipFill>
        <p:spPr>
          <a:xfrm>
            <a:off x="5261052" y="628649"/>
            <a:ext cx="6579495" cy="5917005"/>
          </a:xfrm>
          <a:prstGeom prst="rect">
            <a:avLst/>
          </a:prstGeom>
        </p:spPr>
      </p:pic>
    </p:spTree>
    <p:extLst>
      <p:ext uri="{BB962C8B-B14F-4D97-AF65-F5344CB8AC3E}">
        <p14:creationId xmlns:p14="http://schemas.microsoft.com/office/powerpoint/2010/main" val="6991696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0AE21-0D7B-2A78-1A12-C9A5D0801856}"/>
              </a:ext>
            </a:extLst>
          </p:cNvPr>
          <p:cNvSpPr>
            <a:spLocks noGrp="1"/>
          </p:cNvSpPr>
          <p:nvPr>
            <p:ph type="title"/>
          </p:nvPr>
        </p:nvSpPr>
        <p:spPr/>
        <p:txBody>
          <a:bodyPr/>
          <a:lstStyle/>
          <a:p>
            <a:r>
              <a:rPr lang="en-GB" dirty="0"/>
              <a:t>Exporting data set after cleaning it:</a:t>
            </a:r>
            <a:endParaRPr lang="en-US" dirty="0"/>
          </a:p>
        </p:txBody>
      </p:sp>
      <p:pic>
        <p:nvPicPr>
          <p:cNvPr id="5" name="Content Placeholder 4">
            <a:extLst>
              <a:ext uri="{FF2B5EF4-FFF2-40B4-BE49-F238E27FC236}">
                <a16:creationId xmlns:a16="http://schemas.microsoft.com/office/drawing/2014/main" id="{E7A1CF71-1499-76EC-17AE-26C76865B0F0}"/>
              </a:ext>
            </a:extLst>
          </p:cNvPr>
          <p:cNvPicPr>
            <a:picLocks noGrp="1" noChangeAspect="1"/>
          </p:cNvPicPr>
          <p:nvPr>
            <p:ph idx="10"/>
          </p:nvPr>
        </p:nvPicPr>
        <p:blipFill>
          <a:blip r:embed="rId2"/>
          <a:stretch>
            <a:fillRect/>
          </a:stretch>
        </p:blipFill>
        <p:spPr>
          <a:xfrm>
            <a:off x="1022073" y="1897487"/>
            <a:ext cx="9126861" cy="4682859"/>
          </a:xfrm>
        </p:spPr>
      </p:pic>
    </p:spTree>
    <p:extLst>
      <p:ext uri="{BB962C8B-B14F-4D97-AF65-F5344CB8AC3E}">
        <p14:creationId xmlns:p14="http://schemas.microsoft.com/office/powerpoint/2010/main" val="33672293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1"/>
            <a:ext cx="10747537" cy="1663699"/>
          </a:xfrm>
        </p:spPr>
        <p:txBody>
          <a:bodyPr>
            <a:normAutofit/>
          </a:bodyPr>
          <a:lstStyle/>
          <a:p>
            <a:r>
              <a:rPr lang="en-US" sz="6700" dirty="0"/>
              <a:t>Data visualization</a:t>
            </a:r>
            <a:br>
              <a:rPr lang="en-US" dirty="0"/>
            </a:br>
            <a:endParaRPr lang="en-US" dirty="0"/>
          </a:p>
        </p:txBody>
      </p:sp>
      <p:sp>
        <p:nvSpPr>
          <p:cNvPr id="3" name="Content Placeholder 2">
            <a:extLst>
              <a:ext uri="{FF2B5EF4-FFF2-40B4-BE49-F238E27FC236}">
                <a16:creationId xmlns:a16="http://schemas.microsoft.com/office/drawing/2014/main" id="{4CA00F2B-B375-8A56-2EFA-545F511A0EF6}"/>
              </a:ext>
            </a:extLst>
          </p:cNvPr>
          <p:cNvSpPr>
            <a:spLocks noGrp="1"/>
          </p:cNvSpPr>
          <p:nvPr>
            <p:ph idx="10"/>
          </p:nvPr>
        </p:nvSpPr>
        <p:spPr>
          <a:xfrm>
            <a:off x="568163" y="1997132"/>
            <a:ext cx="11065037" cy="4232218"/>
          </a:xfrm>
        </p:spPr>
        <p:txBody>
          <a:bodyPr/>
          <a:lstStyle/>
          <a:p>
            <a:r>
              <a:rPr lang="en-US" dirty="0"/>
              <a:t>Lets visualize data to answer:</a:t>
            </a:r>
          </a:p>
          <a:p>
            <a:r>
              <a:rPr lang="en-GB" dirty="0"/>
              <a:t>o Which product category has the highest sales?</a:t>
            </a:r>
          </a:p>
          <a:p>
            <a:r>
              <a:rPr lang="en-GB" dirty="0"/>
              <a:t>o Which customer segment that contribute to the highest sales?</a:t>
            </a:r>
          </a:p>
          <a:p>
            <a:r>
              <a:rPr lang="en-GB" dirty="0"/>
              <a:t>o Which region, state and city contribute to the highest sales and </a:t>
            </a:r>
          </a:p>
          <a:p>
            <a:r>
              <a:rPr lang="en-GB" dirty="0"/>
              <a:t>profit?</a:t>
            </a:r>
          </a:p>
          <a:p>
            <a:r>
              <a:rPr lang="en-GB" dirty="0"/>
              <a:t>o How the factors have influenced on each other?</a:t>
            </a:r>
            <a:endParaRPr lang="en-US" dirty="0"/>
          </a:p>
        </p:txBody>
      </p:sp>
    </p:spTree>
    <p:extLst>
      <p:ext uri="{BB962C8B-B14F-4D97-AF65-F5344CB8AC3E}">
        <p14:creationId xmlns:p14="http://schemas.microsoft.com/office/powerpoint/2010/main" val="19029032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1"/>
            <a:ext cx="10747537" cy="1663699"/>
          </a:xfrm>
        </p:spPr>
        <p:txBody>
          <a:bodyPr>
            <a:normAutofit/>
          </a:bodyPr>
          <a:lstStyle/>
          <a:p>
            <a:r>
              <a:rPr lang="en-US" sz="6700" dirty="0"/>
              <a:t>Data visualization continue…</a:t>
            </a:r>
            <a:br>
              <a:rPr lang="en-US" dirty="0"/>
            </a:br>
            <a:endParaRPr lang="en-US" dirty="0"/>
          </a:p>
        </p:txBody>
      </p:sp>
      <p:pic>
        <p:nvPicPr>
          <p:cNvPr id="11" name="Content Placeholder 10">
            <a:extLst>
              <a:ext uri="{FF2B5EF4-FFF2-40B4-BE49-F238E27FC236}">
                <a16:creationId xmlns:a16="http://schemas.microsoft.com/office/drawing/2014/main" id="{BF8DBE24-F240-6507-C425-C28FA2EB9F8D}"/>
              </a:ext>
            </a:extLst>
          </p:cNvPr>
          <p:cNvPicPr>
            <a:picLocks noGrp="1" noChangeAspect="1"/>
          </p:cNvPicPr>
          <p:nvPr>
            <p:ph idx="10"/>
          </p:nvPr>
        </p:nvPicPr>
        <p:blipFill>
          <a:blip r:embed="rId2"/>
          <a:stretch>
            <a:fillRect/>
          </a:stretch>
        </p:blipFill>
        <p:spPr>
          <a:xfrm>
            <a:off x="851026" y="1410614"/>
            <a:ext cx="9524245" cy="4818737"/>
          </a:xfrm>
        </p:spPr>
      </p:pic>
    </p:spTree>
    <p:extLst>
      <p:ext uri="{BB962C8B-B14F-4D97-AF65-F5344CB8AC3E}">
        <p14:creationId xmlns:p14="http://schemas.microsoft.com/office/powerpoint/2010/main" val="31875529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1"/>
            <a:ext cx="10747537" cy="1663699"/>
          </a:xfrm>
        </p:spPr>
        <p:txBody>
          <a:bodyPr>
            <a:normAutofit/>
          </a:bodyPr>
          <a:lstStyle/>
          <a:p>
            <a:r>
              <a:rPr lang="en-US" sz="6700" dirty="0"/>
              <a:t>Model </a:t>
            </a:r>
            <a:br>
              <a:rPr lang="en-US" dirty="0"/>
            </a:br>
            <a:endParaRPr lang="en-US" dirty="0"/>
          </a:p>
        </p:txBody>
      </p:sp>
      <p:pic>
        <p:nvPicPr>
          <p:cNvPr id="5" name="Content Placeholder 4">
            <a:extLst>
              <a:ext uri="{FF2B5EF4-FFF2-40B4-BE49-F238E27FC236}">
                <a16:creationId xmlns:a16="http://schemas.microsoft.com/office/drawing/2014/main" id="{01601695-C780-60B3-ED53-0F5D0881C246}"/>
              </a:ext>
            </a:extLst>
          </p:cNvPr>
          <p:cNvPicPr>
            <a:picLocks noGrp="1" noChangeAspect="1"/>
          </p:cNvPicPr>
          <p:nvPr>
            <p:ph idx="10"/>
          </p:nvPr>
        </p:nvPicPr>
        <p:blipFill>
          <a:blip r:embed="rId2"/>
          <a:stretch>
            <a:fillRect/>
          </a:stretch>
        </p:blipFill>
        <p:spPr>
          <a:xfrm>
            <a:off x="688064" y="1919336"/>
            <a:ext cx="8283920" cy="4001630"/>
          </a:xfrm>
        </p:spPr>
      </p:pic>
    </p:spTree>
    <p:extLst>
      <p:ext uri="{BB962C8B-B14F-4D97-AF65-F5344CB8AC3E}">
        <p14:creationId xmlns:p14="http://schemas.microsoft.com/office/powerpoint/2010/main" val="42340633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Model cont..</a:t>
            </a:r>
            <a:br>
              <a:rPr lang="en-US" dirty="0"/>
            </a:br>
            <a:endParaRPr lang="en-US" dirty="0"/>
          </a:p>
        </p:txBody>
      </p:sp>
      <p:pic>
        <p:nvPicPr>
          <p:cNvPr id="7" name="Content Placeholder 6">
            <a:extLst>
              <a:ext uri="{FF2B5EF4-FFF2-40B4-BE49-F238E27FC236}">
                <a16:creationId xmlns:a16="http://schemas.microsoft.com/office/drawing/2014/main" id="{DBA8346D-5959-E837-E90A-B3425A205BBE}"/>
              </a:ext>
            </a:extLst>
          </p:cNvPr>
          <p:cNvPicPr>
            <a:picLocks noGrp="1" noChangeAspect="1"/>
          </p:cNvPicPr>
          <p:nvPr>
            <p:ph idx="10"/>
          </p:nvPr>
        </p:nvPicPr>
        <p:blipFill>
          <a:blip r:embed="rId2"/>
          <a:stretch>
            <a:fillRect/>
          </a:stretch>
        </p:blipFill>
        <p:spPr>
          <a:xfrm>
            <a:off x="568325" y="2043796"/>
            <a:ext cx="8651875" cy="4138833"/>
          </a:xfrm>
        </p:spPr>
      </p:pic>
    </p:spTree>
    <p:extLst>
      <p:ext uri="{BB962C8B-B14F-4D97-AF65-F5344CB8AC3E}">
        <p14:creationId xmlns:p14="http://schemas.microsoft.com/office/powerpoint/2010/main" val="3598805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Model cont..</a:t>
            </a:r>
            <a:br>
              <a:rPr lang="en-US" dirty="0"/>
            </a:br>
            <a:endParaRPr lang="en-US" dirty="0"/>
          </a:p>
        </p:txBody>
      </p:sp>
      <p:pic>
        <p:nvPicPr>
          <p:cNvPr id="6" name="Content Placeholder 5">
            <a:extLst>
              <a:ext uri="{FF2B5EF4-FFF2-40B4-BE49-F238E27FC236}">
                <a16:creationId xmlns:a16="http://schemas.microsoft.com/office/drawing/2014/main" id="{C1CB6E61-31A6-AAD6-696C-64D908566E44}"/>
              </a:ext>
            </a:extLst>
          </p:cNvPr>
          <p:cNvPicPr>
            <a:picLocks noGrp="1" noChangeAspect="1"/>
          </p:cNvPicPr>
          <p:nvPr>
            <p:ph idx="10"/>
          </p:nvPr>
        </p:nvPicPr>
        <p:blipFill>
          <a:blip r:embed="rId2"/>
          <a:stretch>
            <a:fillRect/>
          </a:stretch>
        </p:blipFill>
        <p:spPr>
          <a:xfrm>
            <a:off x="825257" y="1997075"/>
            <a:ext cx="8880058" cy="4232275"/>
          </a:xfrm>
        </p:spPr>
      </p:pic>
    </p:spTree>
    <p:extLst>
      <p:ext uri="{BB962C8B-B14F-4D97-AF65-F5344CB8AC3E}">
        <p14:creationId xmlns:p14="http://schemas.microsoft.com/office/powerpoint/2010/main" val="3930286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2D3B0-A3E4-5045-5CFD-2868A0A04202}"/>
              </a:ext>
            </a:extLst>
          </p:cNvPr>
          <p:cNvSpPr>
            <a:spLocks noGrp="1"/>
          </p:cNvSpPr>
          <p:nvPr>
            <p:ph type="title"/>
          </p:nvPr>
        </p:nvSpPr>
        <p:spPr/>
        <p:txBody>
          <a:bodyPr>
            <a:normAutofit/>
          </a:bodyPr>
          <a:lstStyle/>
          <a:p>
            <a:r>
              <a:rPr lang="en-US" sz="6000"/>
              <a:t>Introduction </a:t>
            </a:r>
            <a:endParaRPr lang="en-US" sz="6000" dirty="0"/>
          </a:p>
        </p:txBody>
      </p:sp>
      <p:sp>
        <p:nvSpPr>
          <p:cNvPr id="3" name="Content Placeholder 2">
            <a:extLst>
              <a:ext uri="{FF2B5EF4-FFF2-40B4-BE49-F238E27FC236}">
                <a16:creationId xmlns:a16="http://schemas.microsoft.com/office/drawing/2014/main" id="{5CD05AB9-EF5A-282B-4396-AD99A72124D1}"/>
              </a:ext>
            </a:extLst>
          </p:cNvPr>
          <p:cNvSpPr>
            <a:spLocks noGrp="1"/>
          </p:cNvSpPr>
          <p:nvPr>
            <p:ph idx="10"/>
          </p:nvPr>
        </p:nvSpPr>
        <p:spPr>
          <a:xfrm>
            <a:off x="398352" y="1756372"/>
            <a:ext cx="11208191" cy="4276128"/>
          </a:xfrm>
        </p:spPr>
        <p:txBody>
          <a:bodyPr>
            <a:normAutofit/>
          </a:bodyPr>
          <a:lstStyle/>
          <a:p>
            <a:r>
              <a:rPr lang="en-GB" sz="2800" dirty="0"/>
              <a:t>we will delve into a comprehensive analysis of Walmart's sales dataset, Through rigorous examination and advanced analytics, we aim to provide actionable insights to Walmart's stakeholders, enabling informed decision-making and strategic planning</a:t>
            </a:r>
            <a:endParaRPr lang="en-US" sz="2800" dirty="0"/>
          </a:p>
        </p:txBody>
      </p:sp>
    </p:spTree>
    <p:extLst>
      <p:ext uri="{BB962C8B-B14F-4D97-AF65-F5344CB8AC3E}">
        <p14:creationId xmlns:p14="http://schemas.microsoft.com/office/powerpoint/2010/main" val="16633909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7" name="Content Placeholder 6">
            <a:extLst>
              <a:ext uri="{FF2B5EF4-FFF2-40B4-BE49-F238E27FC236}">
                <a16:creationId xmlns:a16="http://schemas.microsoft.com/office/drawing/2014/main" id="{A0F38FB5-F5F0-5899-AD9F-1D56B1047FF5}"/>
              </a:ext>
            </a:extLst>
          </p:cNvPr>
          <p:cNvPicPr>
            <a:picLocks noGrp="1" noChangeAspect="1"/>
          </p:cNvPicPr>
          <p:nvPr>
            <p:ph idx="10"/>
          </p:nvPr>
        </p:nvPicPr>
        <p:blipFill>
          <a:blip r:embed="rId2"/>
          <a:stretch>
            <a:fillRect/>
          </a:stretch>
        </p:blipFill>
        <p:spPr>
          <a:xfrm>
            <a:off x="852630" y="1997075"/>
            <a:ext cx="8798364" cy="4232275"/>
          </a:xfrm>
        </p:spPr>
      </p:pic>
    </p:spTree>
    <p:extLst>
      <p:ext uri="{BB962C8B-B14F-4D97-AF65-F5344CB8AC3E}">
        <p14:creationId xmlns:p14="http://schemas.microsoft.com/office/powerpoint/2010/main" val="42194785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6" name="Content Placeholder 5">
            <a:extLst>
              <a:ext uri="{FF2B5EF4-FFF2-40B4-BE49-F238E27FC236}">
                <a16:creationId xmlns:a16="http://schemas.microsoft.com/office/drawing/2014/main" id="{0BC9D865-4320-35C6-521C-179294252B94}"/>
              </a:ext>
            </a:extLst>
          </p:cNvPr>
          <p:cNvPicPr>
            <a:picLocks noGrp="1" noChangeAspect="1"/>
          </p:cNvPicPr>
          <p:nvPr>
            <p:ph idx="10"/>
          </p:nvPr>
        </p:nvPicPr>
        <p:blipFill>
          <a:blip r:embed="rId2"/>
          <a:stretch>
            <a:fillRect/>
          </a:stretch>
        </p:blipFill>
        <p:spPr>
          <a:xfrm>
            <a:off x="568163" y="1910281"/>
            <a:ext cx="9334096" cy="3757187"/>
          </a:xfrm>
        </p:spPr>
      </p:pic>
    </p:spTree>
    <p:extLst>
      <p:ext uri="{BB962C8B-B14F-4D97-AF65-F5344CB8AC3E}">
        <p14:creationId xmlns:p14="http://schemas.microsoft.com/office/powerpoint/2010/main" val="24115545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7" name="Content Placeholder 6">
            <a:extLst>
              <a:ext uri="{FF2B5EF4-FFF2-40B4-BE49-F238E27FC236}">
                <a16:creationId xmlns:a16="http://schemas.microsoft.com/office/drawing/2014/main" id="{087EDDD4-D021-88E5-C62C-8AD7257EF48A}"/>
              </a:ext>
            </a:extLst>
          </p:cNvPr>
          <p:cNvPicPr>
            <a:picLocks noGrp="1" noChangeAspect="1"/>
          </p:cNvPicPr>
          <p:nvPr>
            <p:ph idx="10"/>
          </p:nvPr>
        </p:nvPicPr>
        <p:blipFill>
          <a:blip r:embed="rId2"/>
          <a:stretch>
            <a:fillRect/>
          </a:stretch>
        </p:blipFill>
        <p:spPr>
          <a:xfrm>
            <a:off x="271604" y="1902681"/>
            <a:ext cx="5649361" cy="3502238"/>
          </a:xfrm>
        </p:spPr>
      </p:pic>
      <p:pic>
        <p:nvPicPr>
          <p:cNvPr id="9" name="Picture 8">
            <a:extLst>
              <a:ext uri="{FF2B5EF4-FFF2-40B4-BE49-F238E27FC236}">
                <a16:creationId xmlns:a16="http://schemas.microsoft.com/office/drawing/2014/main" id="{CAF5F963-FD20-2B75-9F86-F15980F1EC9B}"/>
              </a:ext>
            </a:extLst>
          </p:cNvPr>
          <p:cNvPicPr>
            <a:picLocks noChangeAspect="1"/>
          </p:cNvPicPr>
          <p:nvPr/>
        </p:nvPicPr>
        <p:blipFill>
          <a:blip r:embed="rId3"/>
          <a:stretch>
            <a:fillRect/>
          </a:stretch>
        </p:blipFill>
        <p:spPr>
          <a:xfrm>
            <a:off x="6096000" y="1902681"/>
            <a:ext cx="5986384" cy="4168233"/>
          </a:xfrm>
          <a:prstGeom prst="rect">
            <a:avLst/>
          </a:prstGeom>
        </p:spPr>
      </p:pic>
    </p:spTree>
    <p:extLst>
      <p:ext uri="{BB962C8B-B14F-4D97-AF65-F5344CB8AC3E}">
        <p14:creationId xmlns:p14="http://schemas.microsoft.com/office/powerpoint/2010/main" val="22513868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10" name="Picture 9">
            <a:extLst>
              <a:ext uri="{FF2B5EF4-FFF2-40B4-BE49-F238E27FC236}">
                <a16:creationId xmlns:a16="http://schemas.microsoft.com/office/drawing/2014/main" id="{B56229DF-7744-56C3-9228-D79EA1BC57BD}"/>
              </a:ext>
            </a:extLst>
          </p:cNvPr>
          <p:cNvPicPr>
            <a:picLocks noChangeAspect="1"/>
          </p:cNvPicPr>
          <p:nvPr/>
        </p:nvPicPr>
        <p:blipFill>
          <a:blip r:embed="rId2"/>
          <a:stretch>
            <a:fillRect/>
          </a:stretch>
        </p:blipFill>
        <p:spPr>
          <a:xfrm>
            <a:off x="5839486" y="1507403"/>
            <a:ext cx="6264997" cy="4784756"/>
          </a:xfrm>
          <a:prstGeom prst="rect">
            <a:avLst/>
          </a:prstGeom>
        </p:spPr>
      </p:pic>
      <p:pic>
        <p:nvPicPr>
          <p:cNvPr id="14" name="Content Placeholder 13">
            <a:extLst>
              <a:ext uri="{FF2B5EF4-FFF2-40B4-BE49-F238E27FC236}">
                <a16:creationId xmlns:a16="http://schemas.microsoft.com/office/drawing/2014/main" id="{36338A2B-FB1A-89F1-4F90-45AA1E8359AE}"/>
              </a:ext>
            </a:extLst>
          </p:cNvPr>
          <p:cNvPicPr>
            <a:picLocks noGrp="1" noChangeAspect="1"/>
          </p:cNvPicPr>
          <p:nvPr>
            <p:ph idx="10"/>
          </p:nvPr>
        </p:nvPicPr>
        <p:blipFill>
          <a:blip r:embed="rId3"/>
          <a:stretch>
            <a:fillRect/>
          </a:stretch>
        </p:blipFill>
        <p:spPr>
          <a:xfrm>
            <a:off x="594164" y="1507403"/>
            <a:ext cx="5038295" cy="4784756"/>
          </a:xfrm>
        </p:spPr>
      </p:pic>
    </p:spTree>
    <p:extLst>
      <p:ext uri="{BB962C8B-B14F-4D97-AF65-F5344CB8AC3E}">
        <p14:creationId xmlns:p14="http://schemas.microsoft.com/office/powerpoint/2010/main" val="479876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6" name="Content Placeholder 5">
            <a:extLst>
              <a:ext uri="{FF2B5EF4-FFF2-40B4-BE49-F238E27FC236}">
                <a16:creationId xmlns:a16="http://schemas.microsoft.com/office/drawing/2014/main" id="{C224EE26-4B21-D7FC-0BED-5046F9FE2525}"/>
              </a:ext>
            </a:extLst>
          </p:cNvPr>
          <p:cNvPicPr>
            <a:picLocks noGrp="1" noChangeAspect="1"/>
          </p:cNvPicPr>
          <p:nvPr>
            <p:ph idx="10"/>
          </p:nvPr>
        </p:nvPicPr>
        <p:blipFill>
          <a:blip r:embed="rId2"/>
          <a:stretch>
            <a:fillRect/>
          </a:stretch>
        </p:blipFill>
        <p:spPr>
          <a:xfrm>
            <a:off x="742384" y="1901229"/>
            <a:ext cx="8049939" cy="4490518"/>
          </a:xfrm>
        </p:spPr>
      </p:pic>
    </p:spTree>
    <p:extLst>
      <p:ext uri="{BB962C8B-B14F-4D97-AF65-F5344CB8AC3E}">
        <p14:creationId xmlns:p14="http://schemas.microsoft.com/office/powerpoint/2010/main" val="12501073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7" name="Content Placeholder 6">
            <a:extLst>
              <a:ext uri="{FF2B5EF4-FFF2-40B4-BE49-F238E27FC236}">
                <a16:creationId xmlns:a16="http://schemas.microsoft.com/office/drawing/2014/main" id="{183EE9FF-F2B5-E8E1-E17A-E57127D1239E}"/>
              </a:ext>
            </a:extLst>
          </p:cNvPr>
          <p:cNvPicPr>
            <a:picLocks noGrp="1" noChangeAspect="1"/>
          </p:cNvPicPr>
          <p:nvPr>
            <p:ph idx="10"/>
          </p:nvPr>
        </p:nvPicPr>
        <p:blipFill>
          <a:blip r:embed="rId2"/>
          <a:stretch>
            <a:fillRect/>
          </a:stretch>
        </p:blipFill>
        <p:spPr>
          <a:xfrm>
            <a:off x="559110" y="1879650"/>
            <a:ext cx="6900945" cy="4666571"/>
          </a:xfrm>
        </p:spPr>
      </p:pic>
    </p:spTree>
    <p:extLst>
      <p:ext uri="{BB962C8B-B14F-4D97-AF65-F5344CB8AC3E}">
        <p14:creationId xmlns:p14="http://schemas.microsoft.com/office/powerpoint/2010/main" val="38191937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9" name="Content Placeholder 8">
            <a:extLst>
              <a:ext uri="{FF2B5EF4-FFF2-40B4-BE49-F238E27FC236}">
                <a16:creationId xmlns:a16="http://schemas.microsoft.com/office/drawing/2014/main" id="{23B61586-C479-FA74-8CDC-2F53DD7F4976}"/>
              </a:ext>
            </a:extLst>
          </p:cNvPr>
          <p:cNvPicPr>
            <a:picLocks noGrp="1" noChangeAspect="1"/>
          </p:cNvPicPr>
          <p:nvPr>
            <p:ph idx="10"/>
          </p:nvPr>
        </p:nvPicPr>
        <p:blipFill>
          <a:blip r:embed="rId2"/>
          <a:stretch>
            <a:fillRect/>
          </a:stretch>
        </p:blipFill>
        <p:spPr>
          <a:xfrm>
            <a:off x="669956" y="1805323"/>
            <a:ext cx="6581870" cy="4424028"/>
          </a:xfrm>
        </p:spPr>
      </p:pic>
      <p:pic>
        <p:nvPicPr>
          <p:cNvPr id="11" name="Picture 10">
            <a:extLst>
              <a:ext uri="{FF2B5EF4-FFF2-40B4-BE49-F238E27FC236}">
                <a16:creationId xmlns:a16="http://schemas.microsoft.com/office/drawing/2014/main" id="{620D8F97-1472-FFC8-0BEA-5CE1E5CC4445}"/>
              </a:ext>
            </a:extLst>
          </p:cNvPr>
          <p:cNvPicPr>
            <a:picLocks noChangeAspect="1"/>
          </p:cNvPicPr>
          <p:nvPr/>
        </p:nvPicPr>
        <p:blipFill>
          <a:blip r:embed="rId3"/>
          <a:stretch>
            <a:fillRect/>
          </a:stretch>
        </p:blipFill>
        <p:spPr>
          <a:xfrm>
            <a:off x="7351414" y="1805322"/>
            <a:ext cx="4707476" cy="4424029"/>
          </a:xfrm>
          <a:prstGeom prst="rect">
            <a:avLst/>
          </a:prstGeom>
        </p:spPr>
      </p:pic>
    </p:spTree>
    <p:extLst>
      <p:ext uri="{BB962C8B-B14F-4D97-AF65-F5344CB8AC3E}">
        <p14:creationId xmlns:p14="http://schemas.microsoft.com/office/powerpoint/2010/main" val="8295164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6" name="Content Placeholder 5">
            <a:extLst>
              <a:ext uri="{FF2B5EF4-FFF2-40B4-BE49-F238E27FC236}">
                <a16:creationId xmlns:a16="http://schemas.microsoft.com/office/drawing/2014/main" id="{A8D219E0-B0D5-7F5F-C91B-EE05CB9A7955}"/>
              </a:ext>
            </a:extLst>
          </p:cNvPr>
          <p:cNvPicPr>
            <a:picLocks noGrp="1" noChangeAspect="1"/>
          </p:cNvPicPr>
          <p:nvPr>
            <p:ph idx="10"/>
          </p:nvPr>
        </p:nvPicPr>
        <p:blipFill>
          <a:blip r:embed="rId2"/>
          <a:stretch>
            <a:fillRect/>
          </a:stretch>
        </p:blipFill>
        <p:spPr>
          <a:xfrm>
            <a:off x="141837" y="1272047"/>
            <a:ext cx="6437014" cy="3562504"/>
          </a:xfrm>
        </p:spPr>
      </p:pic>
      <p:pic>
        <p:nvPicPr>
          <p:cNvPr id="8" name="Picture 7">
            <a:extLst>
              <a:ext uri="{FF2B5EF4-FFF2-40B4-BE49-F238E27FC236}">
                <a16:creationId xmlns:a16="http://schemas.microsoft.com/office/drawing/2014/main" id="{C7B4DD82-8574-6E73-7A28-6CFB83141687}"/>
              </a:ext>
            </a:extLst>
          </p:cNvPr>
          <p:cNvPicPr>
            <a:picLocks noChangeAspect="1"/>
          </p:cNvPicPr>
          <p:nvPr/>
        </p:nvPicPr>
        <p:blipFill>
          <a:blip r:embed="rId3"/>
          <a:stretch>
            <a:fillRect/>
          </a:stretch>
        </p:blipFill>
        <p:spPr>
          <a:xfrm>
            <a:off x="6663350" y="1272047"/>
            <a:ext cx="5323438" cy="3562504"/>
          </a:xfrm>
          <a:prstGeom prst="rect">
            <a:avLst/>
          </a:prstGeom>
        </p:spPr>
      </p:pic>
      <p:pic>
        <p:nvPicPr>
          <p:cNvPr id="12" name="Picture 11">
            <a:extLst>
              <a:ext uri="{FF2B5EF4-FFF2-40B4-BE49-F238E27FC236}">
                <a16:creationId xmlns:a16="http://schemas.microsoft.com/office/drawing/2014/main" id="{B554B49D-5062-91F5-BE5B-C629792C6F9D}"/>
              </a:ext>
            </a:extLst>
          </p:cNvPr>
          <p:cNvPicPr>
            <a:picLocks noChangeAspect="1"/>
          </p:cNvPicPr>
          <p:nvPr/>
        </p:nvPicPr>
        <p:blipFill>
          <a:blip r:embed="rId4"/>
          <a:stretch>
            <a:fillRect/>
          </a:stretch>
        </p:blipFill>
        <p:spPr>
          <a:xfrm>
            <a:off x="7158132" y="4874392"/>
            <a:ext cx="4828656" cy="1831206"/>
          </a:xfrm>
          <a:prstGeom prst="rect">
            <a:avLst/>
          </a:prstGeom>
        </p:spPr>
      </p:pic>
    </p:spTree>
    <p:extLst>
      <p:ext uri="{BB962C8B-B14F-4D97-AF65-F5344CB8AC3E}">
        <p14:creationId xmlns:p14="http://schemas.microsoft.com/office/powerpoint/2010/main" val="1847325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8" name="Content Placeholder 7">
            <a:extLst>
              <a:ext uri="{FF2B5EF4-FFF2-40B4-BE49-F238E27FC236}">
                <a16:creationId xmlns:a16="http://schemas.microsoft.com/office/drawing/2014/main" id="{77767A69-B2BB-FFB3-969C-572484E092C0}"/>
              </a:ext>
            </a:extLst>
          </p:cNvPr>
          <p:cNvPicPr>
            <a:picLocks noGrp="1" noChangeAspect="1"/>
          </p:cNvPicPr>
          <p:nvPr>
            <p:ph idx="10"/>
          </p:nvPr>
        </p:nvPicPr>
        <p:blipFill>
          <a:blip r:embed="rId2"/>
          <a:stretch>
            <a:fillRect/>
          </a:stretch>
        </p:blipFill>
        <p:spPr>
          <a:xfrm>
            <a:off x="247907" y="1257230"/>
            <a:ext cx="5620878" cy="2490906"/>
          </a:xfrm>
        </p:spPr>
      </p:pic>
      <p:pic>
        <p:nvPicPr>
          <p:cNvPr id="12" name="Picture 11">
            <a:extLst>
              <a:ext uri="{FF2B5EF4-FFF2-40B4-BE49-F238E27FC236}">
                <a16:creationId xmlns:a16="http://schemas.microsoft.com/office/drawing/2014/main" id="{5466FF20-17F5-CF6E-77CA-87D1914B8B5F}"/>
              </a:ext>
            </a:extLst>
          </p:cNvPr>
          <p:cNvPicPr>
            <a:picLocks noChangeAspect="1"/>
          </p:cNvPicPr>
          <p:nvPr/>
        </p:nvPicPr>
        <p:blipFill>
          <a:blip r:embed="rId3"/>
          <a:stretch>
            <a:fillRect/>
          </a:stretch>
        </p:blipFill>
        <p:spPr>
          <a:xfrm>
            <a:off x="5941931" y="1167897"/>
            <a:ext cx="6193403" cy="2688879"/>
          </a:xfrm>
          <a:prstGeom prst="rect">
            <a:avLst/>
          </a:prstGeom>
        </p:spPr>
      </p:pic>
      <p:pic>
        <p:nvPicPr>
          <p:cNvPr id="14" name="Picture 13">
            <a:extLst>
              <a:ext uri="{FF2B5EF4-FFF2-40B4-BE49-F238E27FC236}">
                <a16:creationId xmlns:a16="http://schemas.microsoft.com/office/drawing/2014/main" id="{8868B3E6-3E34-CA95-534E-647B9CA19700}"/>
              </a:ext>
            </a:extLst>
          </p:cNvPr>
          <p:cNvPicPr>
            <a:picLocks noChangeAspect="1"/>
          </p:cNvPicPr>
          <p:nvPr/>
        </p:nvPicPr>
        <p:blipFill>
          <a:blip r:embed="rId4"/>
          <a:stretch>
            <a:fillRect/>
          </a:stretch>
        </p:blipFill>
        <p:spPr>
          <a:xfrm>
            <a:off x="5377758" y="3890281"/>
            <a:ext cx="6757576" cy="2784539"/>
          </a:xfrm>
          <a:prstGeom prst="rect">
            <a:avLst/>
          </a:prstGeom>
        </p:spPr>
      </p:pic>
    </p:spTree>
    <p:extLst>
      <p:ext uri="{BB962C8B-B14F-4D97-AF65-F5344CB8AC3E}">
        <p14:creationId xmlns:p14="http://schemas.microsoft.com/office/powerpoint/2010/main" val="35329992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B2EF-44D6-C2CF-581D-BFF54B16B500}"/>
              </a:ext>
            </a:extLst>
          </p:cNvPr>
          <p:cNvSpPr>
            <a:spLocks noGrp="1"/>
          </p:cNvSpPr>
          <p:nvPr>
            <p:ph type="title"/>
          </p:nvPr>
        </p:nvSpPr>
        <p:spPr>
          <a:xfrm>
            <a:off x="568163" y="152402"/>
            <a:ext cx="10747537" cy="1531544"/>
          </a:xfrm>
        </p:spPr>
        <p:txBody>
          <a:bodyPr>
            <a:normAutofit fontScale="90000"/>
          </a:bodyPr>
          <a:lstStyle/>
          <a:p>
            <a:r>
              <a:rPr lang="en-US" sz="6700" dirty="0"/>
              <a:t>Time series visualization cont..</a:t>
            </a:r>
            <a:br>
              <a:rPr lang="en-US" dirty="0"/>
            </a:br>
            <a:endParaRPr lang="en-US" dirty="0"/>
          </a:p>
        </p:txBody>
      </p:sp>
      <p:pic>
        <p:nvPicPr>
          <p:cNvPr id="9" name="Content Placeholder 8">
            <a:extLst>
              <a:ext uri="{FF2B5EF4-FFF2-40B4-BE49-F238E27FC236}">
                <a16:creationId xmlns:a16="http://schemas.microsoft.com/office/drawing/2014/main" id="{23B61586-C479-FA74-8CDC-2F53DD7F4976}"/>
              </a:ext>
            </a:extLst>
          </p:cNvPr>
          <p:cNvPicPr>
            <a:picLocks noGrp="1" noChangeAspect="1"/>
          </p:cNvPicPr>
          <p:nvPr>
            <p:ph idx="10"/>
          </p:nvPr>
        </p:nvPicPr>
        <p:blipFill>
          <a:blip r:embed="rId2"/>
          <a:stretch>
            <a:fillRect/>
          </a:stretch>
        </p:blipFill>
        <p:spPr>
          <a:xfrm>
            <a:off x="669956" y="1805323"/>
            <a:ext cx="6581870" cy="4424028"/>
          </a:xfrm>
        </p:spPr>
      </p:pic>
      <p:pic>
        <p:nvPicPr>
          <p:cNvPr id="11" name="Picture 10">
            <a:extLst>
              <a:ext uri="{FF2B5EF4-FFF2-40B4-BE49-F238E27FC236}">
                <a16:creationId xmlns:a16="http://schemas.microsoft.com/office/drawing/2014/main" id="{620D8F97-1472-FFC8-0BEA-5CE1E5CC4445}"/>
              </a:ext>
            </a:extLst>
          </p:cNvPr>
          <p:cNvPicPr>
            <a:picLocks noChangeAspect="1"/>
          </p:cNvPicPr>
          <p:nvPr/>
        </p:nvPicPr>
        <p:blipFill>
          <a:blip r:embed="rId3"/>
          <a:stretch>
            <a:fillRect/>
          </a:stretch>
        </p:blipFill>
        <p:spPr>
          <a:xfrm>
            <a:off x="7351414" y="1805322"/>
            <a:ext cx="4707476" cy="4424029"/>
          </a:xfrm>
          <a:prstGeom prst="rect">
            <a:avLst/>
          </a:prstGeom>
        </p:spPr>
      </p:pic>
    </p:spTree>
    <p:extLst>
      <p:ext uri="{BB962C8B-B14F-4D97-AF65-F5344CB8AC3E}">
        <p14:creationId xmlns:p14="http://schemas.microsoft.com/office/powerpoint/2010/main" val="627538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Objective</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a:xfrm>
            <a:off x="568163" y="1807779"/>
            <a:ext cx="8985740" cy="4421571"/>
          </a:xfrm>
        </p:spPr>
        <p:txBody>
          <a:bodyPr>
            <a:normAutofit/>
          </a:bodyPr>
          <a:lstStyle/>
          <a:p>
            <a:r>
              <a:rPr lang="en-US" b="1" dirty="0">
                <a:solidFill>
                  <a:schemeClr val="tx1"/>
                </a:solidFill>
              </a:rPr>
              <a:t> </a:t>
            </a:r>
            <a:r>
              <a:rPr lang="en-GB" sz="1600" dirty="0">
                <a:solidFill>
                  <a:schemeClr val="tx1"/>
                </a:solidFill>
              </a:rPr>
              <a:t>The objective of this project is to </a:t>
            </a:r>
            <a:r>
              <a:rPr lang="en-GB" sz="1600" dirty="0" err="1">
                <a:solidFill>
                  <a:schemeClr val="tx1"/>
                </a:solidFill>
              </a:rPr>
              <a:t>analyze</a:t>
            </a:r>
            <a:r>
              <a:rPr lang="en-GB" sz="1600" dirty="0">
                <a:solidFill>
                  <a:schemeClr val="tx1"/>
                </a:solidFill>
              </a:rPr>
              <a:t> the Walmart sales dataset and provide actionable insights to the owners to optimize business strategies. </a:t>
            </a:r>
          </a:p>
          <a:p>
            <a:r>
              <a:rPr lang="en-GB" sz="1600" dirty="0">
                <a:solidFill>
                  <a:schemeClr val="tx1"/>
                </a:solidFill>
              </a:rPr>
              <a:t>Determine which product categories generate the highest sales revenue, allowing Walmart to focus resources and marketing efforts on high-performing categories.</a:t>
            </a:r>
          </a:p>
          <a:p>
            <a:r>
              <a:rPr lang="en-GB" sz="1600" dirty="0">
                <a:solidFill>
                  <a:schemeClr val="tx1"/>
                </a:solidFill>
              </a:rPr>
              <a:t>Understanding customer segments' preferences and </a:t>
            </a:r>
            <a:r>
              <a:rPr lang="en-GB" sz="1600" dirty="0" err="1">
                <a:solidFill>
                  <a:schemeClr val="tx1"/>
                </a:solidFill>
              </a:rPr>
              <a:t>behaviors</a:t>
            </a:r>
            <a:r>
              <a:rPr lang="en-GB" sz="1600" dirty="0">
                <a:solidFill>
                  <a:schemeClr val="tx1"/>
                </a:solidFill>
              </a:rPr>
              <a:t> enables targeted marketing and personalized strategies to maximize sales.</a:t>
            </a:r>
          </a:p>
          <a:p>
            <a:r>
              <a:rPr lang="en-GB" sz="1600" dirty="0">
                <a:solidFill>
                  <a:schemeClr val="tx1"/>
                </a:solidFill>
              </a:rPr>
              <a:t>Explore how various factors such as product category, customer segment, region, and discounts influence each other and impact sales and profitability. Understanding these relationships enables Walmart to make informed decisions and optimize business operations.</a:t>
            </a:r>
            <a:endParaRPr lang="en-US" sz="1600" dirty="0">
              <a:solidFill>
                <a:schemeClr val="tx1"/>
              </a:solidFill>
            </a:endParaRPr>
          </a:p>
        </p:txBody>
      </p:sp>
    </p:spTree>
    <p:extLst>
      <p:ext uri="{BB962C8B-B14F-4D97-AF65-F5344CB8AC3E}">
        <p14:creationId xmlns:p14="http://schemas.microsoft.com/office/powerpoint/2010/main" val="19448675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ABBE6-3A26-42C8-D764-3FBD7A254D98}"/>
              </a:ext>
            </a:extLst>
          </p:cNvPr>
          <p:cNvSpPr>
            <a:spLocks noGrp="1"/>
          </p:cNvSpPr>
          <p:nvPr>
            <p:ph type="title"/>
          </p:nvPr>
        </p:nvSpPr>
        <p:spPr/>
        <p:txBody>
          <a:bodyPr>
            <a:normAutofit/>
          </a:bodyPr>
          <a:lstStyle/>
          <a:p>
            <a:r>
              <a:rPr lang="en-US" sz="6000" dirty="0"/>
              <a:t>conclusion</a:t>
            </a:r>
          </a:p>
        </p:txBody>
      </p:sp>
      <p:sp>
        <p:nvSpPr>
          <p:cNvPr id="3" name="Content Placeholder 2">
            <a:extLst>
              <a:ext uri="{FF2B5EF4-FFF2-40B4-BE49-F238E27FC236}">
                <a16:creationId xmlns:a16="http://schemas.microsoft.com/office/drawing/2014/main" id="{7B8F26F8-2761-3560-7340-CDEB1D1DD2D8}"/>
              </a:ext>
            </a:extLst>
          </p:cNvPr>
          <p:cNvSpPr>
            <a:spLocks noGrp="1"/>
          </p:cNvSpPr>
          <p:nvPr>
            <p:ph idx="10"/>
          </p:nvPr>
        </p:nvSpPr>
        <p:spPr>
          <a:xfrm>
            <a:off x="568163" y="1997132"/>
            <a:ext cx="10747537" cy="4232218"/>
          </a:xfrm>
        </p:spPr>
        <p:txBody>
          <a:bodyPr>
            <a:normAutofit/>
          </a:bodyPr>
          <a:lstStyle/>
          <a:p>
            <a:r>
              <a:rPr lang="en-GB" sz="2800" dirty="0"/>
              <a:t>By synthesizing our findings, we aim to equip Walmart's stakeholders with actionable recommendations to enhance sales performance, optimize resource allocation, and drive sustainable growth. </a:t>
            </a:r>
            <a:endParaRPr lang="en-US" sz="2800" dirty="0"/>
          </a:p>
        </p:txBody>
      </p:sp>
    </p:spTree>
    <p:extLst>
      <p:ext uri="{BB962C8B-B14F-4D97-AF65-F5344CB8AC3E}">
        <p14:creationId xmlns:p14="http://schemas.microsoft.com/office/powerpoint/2010/main" val="1522297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408C9-7C52-F9E4-413B-D46A33FBA843}"/>
              </a:ext>
            </a:extLst>
          </p:cNvPr>
          <p:cNvSpPr>
            <a:spLocks noGrp="1"/>
          </p:cNvSpPr>
          <p:nvPr>
            <p:ph type="title"/>
          </p:nvPr>
        </p:nvSpPr>
        <p:spPr/>
        <p:txBody>
          <a:bodyPr/>
          <a:lstStyle/>
          <a:p>
            <a:r>
              <a:rPr lang="en-US"/>
              <a:t>First : loading data </a:t>
            </a:r>
            <a:endParaRPr lang="en-US" dirty="0"/>
          </a:p>
        </p:txBody>
      </p:sp>
      <p:pic>
        <p:nvPicPr>
          <p:cNvPr id="5" name="Content Placeholder 4">
            <a:extLst>
              <a:ext uri="{FF2B5EF4-FFF2-40B4-BE49-F238E27FC236}">
                <a16:creationId xmlns:a16="http://schemas.microsoft.com/office/drawing/2014/main" id="{202F9004-9D76-A5B2-D925-49FE2C79CEB3}"/>
              </a:ext>
            </a:extLst>
          </p:cNvPr>
          <p:cNvPicPr>
            <a:picLocks noGrp="1" noChangeAspect="1"/>
          </p:cNvPicPr>
          <p:nvPr>
            <p:ph idx="10"/>
          </p:nvPr>
        </p:nvPicPr>
        <p:blipFill>
          <a:blip r:embed="rId2"/>
          <a:stretch>
            <a:fillRect/>
          </a:stretch>
        </p:blipFill>
        <p:spPr>
          <a:xfrm>
            <a:off x="568163" y="1665837"/>
            <a:ext cx="9245793" cy="4862367"/>
          </a:xfrm>
        </p:spPr>
      </p:pic>
    </p:spTree>
    <p:extLst>
      <p:ext uri="{BB962C8B-B14F-4D97-AF65-F5344CB8AC3E}">
        <p14:creationId xmlns:p14="http://schemas.microsoft.com/office/powerpoint/2010/main" val="2170020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408C9-7C52-F9E4-413B-D46A33FBA843}"/>
              </a:ext>
            </a:extLst>
          </p:cNvPr>
          <p:cNvSpPr>
            <a:spLocks noGrp="1"/>
          </p:cNvSpPr>
          <p:nvPr>
            <p:ph type="title"/>
          </p:nvPr>
        </p:nvSpPr>
        <p:spPr/>
        <p:txBody>
          <a:bodyPr/>
          <a:lstStyle/>
          <a:p>
            <a:r>
              <a:rPr lang="en-US" dirty="0"/>
              <a:t>Second :Data Exploration</a:t>
            </a:r>
          </a:p>
        </p:txBody>
      </p:sp>
      <p:pic>
        <p:nvPicPr>
          <p:cNvPr id="5" name="Content Placeholder 4">
            <a:extLst>
              <a:ext uri="{FF2B5EF4-FFF2-40B4-BE49-F238E27FC236}">
                <a16:creationId xmlns:a16="http://schemas.microsoft.com/office/drawing/2014/main" id="{38C26FF5-7EBB-A510-029A-3B91A8928736}"/>
              </a:ext>
            </a:extLst>
          </p:cNvPr>
          <p:cNvPicPr>
            <a:picLocks noGrp="1" noChangeAspect="1"/>
          </p:cNvPicPr>
          <p:nvPr>
            <p:ph idx="10"/>
          </p:nvPr>
        </p:nvPicPr>
        <p:blipFill>
          <a:blip r:embed="rId2"/>
          <a:stretch>
            <a:fillRect/>
          </a:stretch>
        </p:blipFill>
        <p:spPr>
          <a:xfrm>
            <a:off x="568163" y="1653835"/>
            <a:ext cx="8797183" cy="4804116"/>
          </a:xfrm>
        </p:spPr>
      </p:pic>
    </p:spTree>
    <p:extLst>
      <p:ext uri="{BB962C8B-B14F-4D97-AF65-F5344CB8AC3E}">
        <p14:creationId xmlns:p14="http://schemas.microsoft.com/office/powerpoint/2010/main" val="1360178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DEC3D-1AE1-28EB-8AAF-505BBBB9A686}"/>
              </a:ext>
            </a:extLst>
          </p:cNvPr>
          <p:cNvSpPr>
            <a:spLocks noGrp="1"/>
          </p:cNvSpPr>
          <p:nvPr>
            <p:ph type="title"/>
          </p:nvPr>
        </p:nvSpPr>
        <p:spPr/>
        <p:txBody>
          <a:bodyPr/>
          <a:lstStyle/>
          <a:p>
            <a:r>
              <a:rPr lang="en-US" dirty="0"/>
              <a:t>Data preprocessing</a:t>
            </a:r>
          </a:p>
        </p:txBody>
      </p:sp>
      <p:sp>
        <p:nvSpPr>
          <p:cNvPr id="3" name="Content Placeholder 2">
            <a:extLst>
              <a:ext uri="{FF2B5EF4-FFF2-40B4-BE49-F238E27FC236}">
                <a16:creationId xmlns:a16="http://schemas.microsoft.com/office/drawing/2014/main" id="{6407F464-4108-11CD-9805-73FFF9539E1C}"/>
              </a:ext>
            </a:extLst>
          </p:cNvPr>
          <p:cNvSpPr>
            <a:spLocks noGrp="1"/>
          </p:cNvSpPr>
          <p:nvPr>
            <p:ph idx="10"/>
          </p:nvPr>
        </p:nvSpPr>
        <p:spPr>
          <a:xfrm>
            <a:off x="568163" y="1801640"/>
            <a:ext cx="8652793" cy="4427710"/>
          </a:xfrm>
        </p:spPr>
        <p:txBody>
          <a:bodyPr>
            <a:normAutofit/>
          </a:bodyPr>
          <a:lstStyle/>
          <a:p>
            <a:r>
              <a:rPr lang="en-US" sz="4000" dirty="0">
                <a:solidFill>
                  <a:schemeClr val="tx1">
                    <a:lumMod val="95000"/>
                    <a:lumOff val="5000"/>
                    <a:alpha val="60000"/>
                  </a:schemeClr>
                </a:solidFill>
              </a:rPr>
              <a:t>Steps:</a:t>
            </a:r>
          </a:p>
          <a:p>
            <a:r>
              <a:rPr lang="en-US" sz="2000" dirty="0">
                <a:solidFill>
                  <a:srgbClr val="002060">
                    <a:alpha val="60000"/>
                  </a:srgbClr>
                </a:solidFill>
              </a:rPr>
              <a:t>[1] drop unnecessary column</a:t>
            </a:r>
          </a:p>
          <a:p>
            <a:r>
              <a:rPr lang="en-US" sz="2000" dirty="0">
                <a:solidFill>
                  <a:srgbClr val="002060">
                    <a:alpha val="60000"/>
                  </a:srgbClr>
                </a:solidFill>
              </a:rPr>
              <a:t>[2] Handle missing values (Null)</a:t>
            </a:r>
          </a:p>
          <a:p>
            <a:r>
              <a:rPr lang="en-US" sz="2000" dirty="0">
                <a:solidFill>
                  <a:srgbClr val="002060">
                    <a:alpha val="60000"/>
                  </a:srgbClr>
                </a:solidFill>
              </a:rPr>
              <a:t>[3] Handle duplicate</a:t>
            </a:r>
          </a:p>
          <a:p>
            <a:r>
              <a:rPr lang="en-US" sz="2000" dirty="0">
                <a:solidFill>
                  <a:srgbClr val="002060">
                    <a:alpha val="60000"/>
                  </a:srgbClr>
                </a:solidFill>
              </a:rPr>
              <a:t>[4] outlier handling </a:t>
            </a:r>
          </a:p>
          <a:p>
            <a:r>
              <a:rPr lang="en-US" sz="2000" dirty="0">
                <a:solidFill>
                  <a:srgbClr val="002060">
                    <a:alpha val="60000"/>
                  </a:srgbClr>
                </a:solidFill>
              </a:rPr>
              <a:t>[5] Normalization</a:t>
            </a:r>
          </a:p>
          <a:p>
            <a:r>
              <a:rPr lang="en-US" sz="2000" dirty="0">
                <a:solidFill>
                  <a:srgbClr val="002060">
                    <a:alpha val="60000"/>
                  </a:srgbClr>
                </a:solidFill>
              </a:rPr>
              <a:t>[6] Handling inconsistency</a:t>
            </a:r>
          </a:p>
          <a:p>
            <a:endParaRPr lang="en-US" sz="2000" dirty="0"/>
          </a:p>
        </p:txBody>
      </p:sp>
    </p:spTree>
    <p:extLst>
      <p:ext uri="{BB962C8B-B14F-4D97-AF65-F5344CB8AC3E}">
        <p14:creationId xmlns:p14="http://schemas.microsoft.com/office/powerpoint/2010/main" val="4221279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9E9C6-D929-6DEF-E9E1-F0A9C71D6D24}"/>
              </a:ext>
            </a:extLst>
          </p:cNvPr>
          <p:cNvSpPr>
            <a:spLocks noGrp="1"/>
          </p:cNvSpPr>
          <p:nvPr>
            <p:ph type="title"/>
          </p:nvPr>
        </p:nvSpPr>
        <p:spPr>
          <a:xfrm>
            <a:off x="568163" y="400049"/>
            <a:ext cx="9452137" cy="1022351"/>
          </a:xfrm>
        </p:spPr>
        <p:txBody>
          <a:bodyPr>
            <a:noAutofit/>
          </a:bodyPr>
          <a:lstStyle/>
          <a:p>
            <a:r>
              <a:rPr lang="en-US" sz="3200" dirty="0"/>
              <a:t>[1] drop</a:t>
            </a:r>
            <a:r>
              <a:rPr lang="en-US" sz="6000" dirty="0"/>
              <a:t> </a:t>
            </a:r>
            <a:r>
              <a:rPr lang="en-US" sz="3200" dirty="0"/>
              <a:t>unnecessary</a:t>
            </a:r>
            <a:r>
              <a:rPr lang="en-US" sz="6000" dirty="0"/>
              <a:t> </a:t>
            </a:r>
            <a:r>
              <a:rPr lang="en-US" sz="3200" dirty="0"/>
              <a:t>column:</a:t>
            </a:r>
          </a:p>
        </p:txBody>
      </p:sp>
      <p:sp>
        <p:nvSpPr>
          <p:cNvPr id="3" name="Content Placeholder 2">
            <a:extLst>
              <a:ext uri="{FF2B5EF4-FFF2-40B4-BE49-F238E27FC236}">
                <a16:creationId xmlns:a16="http://schemas.microsoft.com/office/drawing/2014/main" id="{867C4B35-A4D3-2759-8555-6B8CCF79AD0D}"/>
              </a:ext>
            </a:extLst>
          </p:cNvPr>
          <p:cNvSpPr>
            <a:spLocks noGrp="1"/>
          </p:cNvSpPr>
          <p:nvPr>
            <p:ph idx="10"/>
          </p:nvPr>
        </p:nvSpPr>
        <p:spPr>
          <a:xfrm>
            <a:off x="162962" y="1422400"/>
            <a:ext cx="11866075" cy="5381682"/>
          </a:xfrm>
        </p:spPr>
        <p:txBody>
          <a:bodyPr/>
          <a:lstStyle/>
          <a:p>
            <a:r>
              <a:rPr lang="en-US" dirty="0"/>
              <a:t>Code:                                                                                                          output:</a:t>
            </a:r>
          </a:p>
          <a:p>
            <a:endParaRPr lang="en-US" dirty="0"/>
          </a:p>
        </p:txBody>
      </p:sp>
      <p:pic>
        <p:nvPicPr>
          <p:cNvPr id="5" name="Picture 4">
            <a:extLst>
              <a:ext uri="{FF2B5EF4-FFF2-40B4-BE49-F238E27FC236}">
                <a16:creationId xmlns:a16="http://schemas.microsoft.com/office/drawing/2014/main" id="{E1EC85B8-2C69-A8E2-3881-404EEBAFEB75}"/>
              </a:ext>
            </a:extLst>
          </p:cNvPr>
          <p:cNvPicPr>
            <a:picLocks noChangeAspect="1"/>
          </p:cNvPicPr>
          <p:nvPr/>
        </p:nvPicPr>
        <p:blipFill>
          <a:blip r:embed="rId2"/>
          <a:stretch>
            <a:fillRect/>
          </a:stretch>
        </p:blipFill>
        <p:spPr>
          <a:xfrm>
            <a:off x="247460" y="1929787"/>
            <a:ext cx="11697077" cy="4366907"/>
          </a:xfrm>
          <a:prstGeom prst="rect">
            <a:avLst/>
          </a:prstGeom>
        </p:spPr>
      </p:pic>
    </p:spTree>
    <p:extLst>
      <p:ext uri="{BB962C8B-B14F-4D97-AF65-F5344CB8AC3E}">
        <p14:creationId xmlns:p14="http://schemas.microsoft.com/office/powerpoint/2010/main" val="650675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52D31-228F-3258-C5A6-890C910F4A9E}"/>
              </a:ext>
            </a:extLst>
          </p:cNvPr>
          <p:cNvSpPr>
            <a:spLocks noGrp="1"/>
          </p:cNvSpPr>
          <p:nvPr>
            <p:ph type="title"/>
          </p:nvPr>
        </p:nvSpPr>
        <p:spPr>
          <a:xfrm>
            <a:off x="448791" y="101600"/>
            <a:ext cx="10117609" cy="1435101"/>
          </a:xfrm>
        </p:spPr>
        <p:txBody>
          <a:bodyPr>
            <a:normAutofit/>
          </a:bodyPr>
          <a:lstStyle/>
          <a:p>
            <a:r>
              <a:rPr lang="en-US" sz="3200" dirty="0"/>
              <a:t>[2] Handle</a:t>
            </a:r>
            <a:r>
              <a:rPr lang="en-US" sz="4400" dirty="0"/>
              <a:t> </a:t>
            </a:r>
            <a:r>
              <a:rPr lang="en-US" sz="3200" dirty="0"/>
              <a:t>missing</a:t>
            </a:r>
            <a:r>
              <a:rPr lang="en-US" sz="4400" dirty="0"/>
              <a:t> </a:t>
            </a:r>
            <a:r>
              <a:rPr lang="en-US" sz="3200" dirty="0"/>
              <a:t>values</a:t>
            </a:r>
            <a:r>
              <a:rPr lang="en-US" sz="4400" dirty="0"/>
              <a:t> </a:t>
            </a:r>
            <a:r>
              <a:rPr lang="en-US" sz="3200" dirty="0"/>
              <a:t>(Null)</a:t>
            </a:r>
            <a:r>
              <a:rPr lang="en-US" sz="4400" dirty="0"/>
              <a:t>:</a:t>
            </a:r>
            <a:br>
              <a:rPr lang="en-US" sz="3600" dirty="0"/>
            </a:br>
            <a:endParaRPr lang="en-US" dirty="0"/>
          </a:p>
        </p:txBody>
      </p:sp>
      <p:sp>
        <p:nvSpPr>
          <p:cNvPr id="3" name="Content Placeholder 2">
            <a:extLst>
              <a:ext uri="{FF2B5EF4-FFF2-40B4-BE49-F238E27FC236}">
                <a16:creationId xmlns:a16="http://schemas.microsoft.com/office/drawing/2014/main" id="{F1CE287B-E6B6-1E01-18B2-420A4B25A37A}"/>
              </a:ext>
            </a:extLst>
          </p:cNvPr>
          <p:cNvSpPr>
            <a:spLocks noGrp="1"/>
          </p:cNvSpPr>
          <p:nvPr>
            <p:ph idx="10"/>
          </p:nvPr>
        </p:nvSpPr>
        <p:spPr>
          <a:xfrm>
            <a:off x="344033" y="1294646"/>
            <a:ext cx="11543168" cy="4934704"/>
          </a:xfrm>
        </p:spPr>
        <p:txBody>
          <a:bodyPr/>
          <a:lstStyle/>
          <a:p>
            <a:r>
              <a:rPr lang="en-US" dirty="0"/>
              <a:t>Code: before handling output                                                         After handling output:</a:t>
            </a:r>
          </a:p>
        </p:txBody>
      </p:sp>
      <p:pic>
        <p:nvPicPr>
          <p:cNvPr id="5" name="Picture 4">
            <a:extLst>
              <a:ext uri="{FF2B5EF4-FFF2-40B4-BE49-F238E27FC236}">
                <a16:creationId xmlns:a16="http://schemas.microsoft.com/office/drawing/2014/main" id="{E101A07E-35E6-FEC1-9D0D-28A460987803}"/>
              </a:ext>
            </a:extLst>
          </p:cNvPr>
          <p:cNvPicPr>
            <a:picLocks noChangeAspect="1"/>
          </p:cNvPicPr>
          <p:nvPr/>
        </p:nvPicPr>
        <p:blipFill>
          <a:blip r:embed="rId2"/>
          <a:stretch>
            <a:fillRect/>
          </a:stretch>
        </p:blipFill>
        <p:spPr>
          <a:xfrm>
            <a:off x="172018" y="1784655"/>
            <a:ext cx="6802171" cy="4444695"/>
          </a:xfrm>
          <a:prstGeom prst="rect">
            <a:avLst/>
          </a:prstGeom>
        </p:spPr>
      </p:pic>
      <p:pic>
        <p:nvPicPr>
          <p:cNvPr id="7" name="Picture 6">
            <a:extLst>
              <a:ext uri="{FF2B5EF4-FFF2-40B4-BE49-F238E27FC236}">
                <a16:creationId xmlns:a16="http://schemas.microsoft.com/office/drawing/2014/main" id="{FA4D5E3F-19D5-8ED4-11C4-F8B159386347}"/>
              </a:ext>
            </a:extLst>
          </p:cNvPr>
          <p:cNvPicPr>
            <a:picLocks noChangeAspect="1"/>
          </p:cNvPicPr>
          <p:nvPr/>
        </p:nvPicPr>
        <p:blipFill>
          <a:blip r:embed="rId3"/>
          <a:stretch>
            <a:fillRect/>
          </a:stretch>
        </p:blipFill>
        <p:spPr>
          <a:xfrm>
            <a:off x="7318219" y="1866553"/>
            <a:ext cx="4701763" cy="4276372"/>
          </a:xfrm>
          <a:prstGeom prst="rect">
            <a:avLst/>
          </a:prstGeom>
        </p:spPr>
      </p:pic>
    </p:spTree>
    <p:extLst>
      <p:ext uri="{BB962C8B-B14F-4D97-AF65-F5344CB8AC3E}">
        <p14:creationId xmlns:p14="http://schemas.microsoft.com/office/powerpoint/2010/main" val="1504785335"/>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AE25C0-66E9-4E74-9814-75E5D2A6CAB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FEDA63D-DE73-4ED5-BDF0-D3D9FD35E1ED}">
  <ds:schemaRefs>
    <ds:schemaRef ds:uri="http://schemas.microsoft.com/sharepoint/v3/contenttype/forms"/>
  </ds:schemaRefs>
</ds:datastoreItem>
</file>

<file path=customXml/itemProps3.xml><?xml version="1.0" encoding="utf-8"?>
<ds:datastoreItem xmlns:ds="http://schemas.openxmlformats.org/officeDocument/2006/customXml" ds:itemID="{B8954E08-A2C8-44D4-BABF-5531D0DF1F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Facet</Template>
  <TotalTime>586</TotalTime>
  <Words>713</Words>
  <Application>Microsoft Office PowerPoint</Application>
  <PresentationFormat>Widescreen</PresentationFormat>
  <Paragraphs>84</Paragraphs>
  <Slides>40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Avenir Next LT Pro</vt:lpstr>
      <vt:lpstr>Calibri</vt:lpstr>
      <vt:lpstr>Goudy Old Style</vt:lpstr>
      <vt:lpstr>Wingdings</vt:lpstr>
      <vt:lpstr>FrostyVTI</vt:lpstr>
      <vt:lpstr>Walmart Sales Project   </vt:lpstr>
      <vt:lpstr>Agenda  1- define objective  2- Apply data exploration method  3- Apply data cleaning(preprocessing )  4- visualization for the data  5- Develop and evaluate  machine model  6- Time Series for sales of walmart     </vt:lpstr>
      <vt:lpstr>Introduction </vt:lpstr>
      <vt:lpstr>Objective</vt:lpstr>
      <vt:lpstr>First : loading data </vt:lpstr>
      <vt:lpstr>Second :Data Exploration</vt:lpstr>
      <vt:lpstr>Data preprocessing</vt:lpstr>
      <vt:lpstr>[1] drop unnecessary column:</vt:lpstr>
      <vt:lpstr>[2] Handle missing values (Null): </vt:lpstr>
      <vt:lpstr>[3] Handle duplicates: </vt:lpstr>
      <vt:lpstr>[4] outlier handling : </vt:lpstr>
      <vt:lpstr>[4] outlier handling continue….. </vt:lpstr>
      <vt:lpstr>[4] outlier handling continue….. </vt:lpstr>
      <vt:lpstr>[4] outlier handling continue….. </vt:lpstr>
      <vt:lpstr>[4] outlier handling continue….. </vt:lpstr>
      <vt:lpstr>[4] outlier handling continue….. </vt:lpstr>
      <vt:lpstr>[4] outlier handling continue….. </vt:lpstr>
      <vt:lpstr>[4] outlier handling continue….. </vt:lpstr>
      <vt:lpstr>[4] outlier handling continue….. </vt:lpstr>
      <vt:lpstr>[4] outlier handling continue….. </vt:lpstr>
      <vt:lpstr>[5] Normalization: </vt:lpstr>
      <vt:lpstr>[5] Normalization continue……: </vt:lpstr>
      <vt:lpstr>[6] Handling inconsistency: </vt:lpstr>
      <vt:lpstr>Exporting data set after cleaning it:</vt:lpstr>
      <vt:lpstr>Data visualization </vt:lpstr>
      <vt:lpstr>Data visualization continue… </vt:lpstr>
      <vt:lpstr>Model  </vt:lpstr>
      <vt:lpstr>Model cont.. </vt:lpstr>
      <vt:lpstr>Model cont.. </vt:lpstr>
      <vt:lpstr>Time series visualization cont.. </vt:lpstr>
      <vt:lpstr>Time series visualization cont.. </vt:lpstr>
      <vt:lpstr>Time series visualization cont.. </vt:lpstr>
      <vt:lpstr>Time series visualization cont.. </vt:lpstr>
      <vt:lpstr>Time series visualization cont.. </vt:lpstr>
      <vt:lpstr>Time series visualization cont.. </vt:lpstr>
      <vt:lpstr>Time series visualization cont.. </vt:lpstr>
      <vt:lpstr>Time series visualization cont.. </vt:lpstr>
      <vt:lpstr>Time series visualization cont.. </vt:lpstr>
      <vt:lpstr>Time series visualization cont..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Walmart Sales Project</dc:title>
  <dc:creator>jihad kandil</dc:creator>
  <cp:lastModifiedBy>jihad kandil</cp:lastModifiedBy>
  <cp:revision>8</cp:revision>
  <dcterms:created xsi:type="dcterms:W3CDTF">2024-04-18T15:45:16Z</dcterms:created>
  <dcterms:modified xsi:type="dcterms:W3CDTF">2024-05-19T03:45:52Z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